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handoutMasterIdLst>
    <p:handoutMasterId r:id="rId10"/>
  </p:handoutMasterIdLst>
  <p:sldIdLst>
    <p:sldId id="299" r:id="rId3"/>
    <p:sldId id="267" r:id="rId4"/>
    <p:sldId id="268" r:id="rId5"/>
    <p:sldId id="274" r:id="rId6"/>
    <p:sldId id="278" r:id="rId7"/>
    <p:sldId id="298" r:id="rId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4681" autoAdjust="0"/>
    <p:restoredTop sz="88914" autoAdjust="0"/>
  </p:normalViewPr>
  <p:slideViewPr>
    <p:cSldViewPr>
      <p:cViewPr>
        <p:scale>
          <a:sx n="100" d="100"/>
          <a:sy n="100" d="100"/>
        </p:scale>
        <p:origin x="-194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405D-E15C-4CCF-B6F5-13CAD745A756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726B-BD32-4C31-A49B-F8A8C4A062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1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E7D24-5F9C-4E3F-8648-24D775B4A707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9864F-53C6-4646-A710-011ADB4728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0636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8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391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001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4014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524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778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367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413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7323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68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231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881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871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06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85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8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0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0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29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5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48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4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748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ria@vlada.cz" TargetMode="External"/><Relationship Id="rId2" Type="http://schemas.openxmlformats.org/officeDocument/2006/relationships/hyperlink" Target="mailto:rut.stepan@vlada.cz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ria.vlada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7128792" cy="2808312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POPIS STÁVAJÍCÍHO STAVU</a:t>
            </a:r>
            <a:endParaRPr lang="cs-CZ" b="1" dirty="0">
              <a:solidFill>
                <a:srgbClr val="1F497D"/>
              </a:solidFill>
            </a:endParaRPr>
          </a:p>
          <a:p>
            <a:endParaRPr lang="cs-CZ" sz="2400" dirty="0">
              <a:solidFill>
                <a:schemeClr val="tx1"/>
              </a:solidFill>
            </a:endParaRPr>
          </a:p>
          <a:p>
            <a:r>
              <a:rPr lang="cs-CZ" sz="2400" dirty="0">
                <a:solidFill>
                  <a:schemeClr val="tx1"/>
                </a:solidFill>
              </a:rPr>
              <a:t>Oddělení pro koordinaci procesu </a:t>
            </a:r>
            <a:r>
              <a:rPr lang="cs-CZ" sz="2400" dirty="0" smtClean="0">
                <a:solidFill>
                  <a:schemeClr val="tx1"/>
                </a:solidFill>
              </a:rPr>
              <a:t/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>hodnocení </a:t>
            </a:r>
            <a:r>
              <a:rPr lang="cs-CZ" sz="2400" dirty="0">
                <a:solidFill>
                  <a:schemeClr val="tx1"/>
                </a:solidFill>
              </a:rPr>
              <a:t>dopadů regulace (RIA</a:t>
            </a:r>
            <a:r>
              <a:rPr lang="cs-CZ" sz="2400" dirty="0" smtClean="0">
                <a:solidFill>
                  <a:schemeClr val="tx1"/>
                </a:solidFill>
              </a:rPr>
              <a:t>)</a:t>
            </a:r>
          </a:p>
          <a:p>
            <a:endParaRPr lang="cs-CZ" sz="2400" dirty="0">
              <a:solidFill>
                <a:schemeClr val="tx1"/>
              </a:solidFill>
            </a:endParaRPr>
          </a:p>
          <a:p>
            <a:r>
              <a:rPr lang="cs-CZ" sz="2000" dirty="0">
                <a:solidFill>
                  <a:schemeClr val="tx1"/>
                </a:solidFill>
              </a:rPr>
              <a:t>Praha, duben </a:t>
            </a:r>
            <a:r>
              <a:rPr lang="cs-CZ" sz="2000" dirty="0" smtClean="0">
                <a:solidFill>
                  <a:schemeClr val="tx1"/>
                </a:solidFill>
              </a:rPr>
              <a:t>2018</a:t>
            </a:r>
            <a:endParaRPr lang="cs-CZ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94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Popis existujícího právního stavu v dané oblasti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sz="2200" dirty="0" smtClean="0"/>
              <a:t>důkladný a výstižný popis je klíčový pro definování problému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i </a:t>
            </a:r>
            <a:r>
              <a:rPr lang="cs-CZ" sz="2200" dirty="0" smtClean="0"/>
              <a:t>návrhu řešení</a:t>
            </a:r>
          </a:p>
          <a:p>
            <a:r>
              <a:rPr lang="cs-CZ" sz="2200" dirty="0"/>
              <a:t>d</a:t>
            </a:r>
            <a:r>
              <a:rPr lang="cs-CZ" sz="2200" dirty="0" smtClean="0"/>
              <a:t>ále využitelné při popisu nulové varianty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 smtClean="0"/>
              <a:t>analýza stávajícího stavu)</a:t>
            </a:r>
          </a:p>
        </p:txBody>
      </p:sp>
    </p:spTree>
    <p:extLst>
      <p:ext uri="{BB962C8B-B14F-4D97-AF65-F5344CB8AC3E}">
        <p14:creationId xmlns:p14="http://schemas.microsoft.com/office/powerpoint/2010/main" val="229675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Co má obsahovat obecně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b="1" dirty="0" smtClean="0"/>
              <a:t>Zdůvodnění nedostatečnosti stávající právní úpravy</a:t>
            </a:r>
          </a:p>
          <a:p>
            <a:r>
              <a:rPr lang="cs-CZ" sz="2200" b="1" dirty="0"/>
              <a:t>P</a:t>
            </a:r>
            <a:r>
              <a:rPr lang="cs-CZ" sz="2200" b="1" dirty="0" smtClean="0"/>
              <a:t>řehled právních předpisů, k nimž se řešený problém váže </a:t>
            </a:r>
            <a:r>
              <a:rPr lang="cs-CZ" sz="2200" dirty="0" smtClean="0"/>
              <a:t>a dále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/>
              <a:t>z</a:t>
            </a:r>
            <a:r>
              <a:rPr lang="cs-CZ" sz="2200" dirty="0" smtClean="0"/>
              <a:t>ákladní zásady, které jsou do nich zapracovány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účel, který je jimi sledován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příp. záměr upravit dosud právně neregulovanou oblast vztahů vč. jejího vymezení</a:t>
            </a:r>
          </a:p>
          <a:p>
            <a:r>
              <a:rPr lang="cs-CZ" sz="2200" b="1" dirty="0"/>
              <a:t>Z</a:t>
            </a:r>
            <a:r>
              <a:rPr lang="cs-CZ" sz="2200" b="1" dirty="0" smtClean="0"/>
              <a:t>hodnocení stávající právní úpravy či její příslušné části ve vazbě na rozbor skutečného stavu</a:t>
            </a:r>
            <a:r>
              <a:rPr lang="cs-CZ" sz="2200" dirty="0" smtClean="0"/>
              <a:t>, anebo rozbor stavu v oblasti, která dosud není právními předpisy </a:t>
            </a:r>
            <a:r>
              <a:rPr lang="cs-CZ" sz="2200" dirty="0" smtClean="0"/>
              <a:t>upravena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86461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Co obsahuje dle typů právních předpisů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U </a:t>
            </a:r>
            <a:r>
              <a:rPr lang="cs-CZ" sz="2200" b="1" dirty="0" smtClean="0"/>
              <a:t>věcného záměru zákona</a:t>
            </a:r>
            <a:r>
              <a:rPr lang="cs-CZ" sz="2200" dirty="0" smtClean="0"/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návrh věcného řešení, z něhož musí být zřejmé, jak navrhované řešení navazuje na provedené zhodnocení stávající právní úpravy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z vyhodnocení zvažovaných alternativních řešení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 </a:t>
            </a:r>
            <a:r>
              <a:rPr lang="cs-CZ" sz="2200" dirty="0" smtClean="0"/>
              <a:t>důsledků nepřijetí navrhovaného řešení vyplývá, že věc nelze řešit jinak než zákonnou úpravou</a:t>
            </a:r>
          </a:p>
          <a:p>
            <a:r>
              <a:rPr lang="cs-CZ" sz="2200" dirty="0" smtClean="0"/>
              <a:t>U </a:t>
            </a:r>
            <a:r>
              <a:rPr lang="cs-CZ" sz="2200" b="1" dirty="0" smtClean="0"/>
              <a:t>návrhu zákona, nařízení vlády a vyhlášek</a:t>
            </a:r>
            <a:r>
              <a:rPr lang="cs-CZ" sz="2200" dirty="0" smtClean="0"/>
              <a:t>: </a:t>
            </a:r>
            <a:endParaRPr lang="cs-CZ" sz="2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vysvětlení a zdůvodnění nezbytnosti navrhované právní úpravy v jejím celku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/>
              <a:t>z</a:t>
            </a:r>
            <a:r>
              <a:rPr lang="cs-CZ" sz="2200" dirty="0" smtClean="0"/>
              <a:t>hodnocení současného stavu ve vztahu k zákazu diskriminace a ve vztahu k rovnosti žen a mužů</a:t>
            </a:r>
          </a:p>
        </p:txBody>
      </p:sp>
    </p:spTree>
    <p:extLst>
      <p:ext uri="{BB962C8B-B14F-4D97-AF65-F5344CB8AC3E}">
        <p14:creationId xmlns:p14="http://schemas.microsoft.com/office/powerpoint/2010/main" val="3993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Nedostatky v praxi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b="1" dirty="0" smtClean="0"/>
              <a:t>pouhý seznam dotčených právních předpisů </a:t>
            </a:r>
            <a:r>
              <a:rPr lang="cs-CZ" sz="2200" dirty="0" smtClean="0"/>
              <a:t>bez popsání jejich obsahu souvisejícího s identifikovaným problémem</a:t>
            </a:r>
          </a:p>
          <a:p>
            <a:r>
              <a:rPr lang="cs-CZ" sz="2200" b="1" dirty="0"/>
              <a:t>c</a:t>
            </a:r>
            <a:r>
              <a:rPr lang="cs-CZ" sz="2200" b="1" dirty="0" smtClean="0"/>
              <a:t>hybí zhodnocení nedostatečnosti stávající právní úpravy</a:t>
            </a:r>
            <a:r>
              <a:rPr lang="cs-CZ" sz="2200" dirty="0" smtClean="0"/>
              <a:t>, resp. proč se problém objevuje a zda není možné vše řešit např. posílením vynucování dodržování právní úpravy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10097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1844824"/>
            <a:ext cx="7128792" cy="4536504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Děkujeme Vám za pozornost!</a:t>
            </a:r>
            <a:r>
              <a:rPr lang="cs-CZ" sz="2400" b="1" dirty="0" smtClean="0">
                <a:solidFill>
                  <a:srgbClr val="1F497D"/>
                </a:solidFill>
              </a:rPr>
              <a:t/>
            </a:r>
            <a:br>
              <a:rPr lang="cs-CZ" sz="2400" b="1" dirty="0" smtClean="0">
                <a:solidFill>
                  <a:srgbClr val="1F497D"/>
                </a:solidFill>
              </a:rPr>
            </a:br>
            <a:endParaRPr lang="cs-CZ" sz="2400" b="1" dirty="0" smtClean="0">
              <a:solidFill>
                <a:srgbClr val="1F497D"/>
              </a:solidFill>
            </a:endParaRPr>
          </a:p>
          <a:p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b="1" dirty="0">
                <a:solidFill>
                  <a:schemeClr val="tx1"/>
                </a:solidFill>
              </a:rPr>
              <a:t>Mgr. </a:t>
            </a:r>
            <a:r>
              <a:rPr lang="cs-CZ" sz="2200" b="1" dirty="0" smtClean="0">
                <a:solidFill>
                  <a:schemeClr val="tx1"/>
                </a:solidFill>
              </a:rPr>
              <a:t>Radana Kubová, Ph.D.</a:t>
            </a:r>
          </a:p>
          <a:p>
            <a:r>
              <a:rPr lang="cs-CZ" sz="2200" b="1" dirty="0" smtClean="0">
                <a:solidFill>
                  <a:schemeClr val="tx1"/>
                </a:solidFill>
              </a:rPr>
              <a:t>Mgr. Soňa </a:t>
            </a:r>
            <a:r>
              <a:rPr lang="cs-CZ" sz="2200" b="1" dirty="0" err="1" smtClean="0">
                <a:solidFill>
                  <a:schemeClr val="tx1"/>
                </a:solidFill>
              </a:rPr>
              <a:t>Mačejová</a:t>
            </a:r>
            <a:endParaRPr lang="cs-CZ" sz="2200" b="1" dirty="0">
              <a:solidFill>
                <a:schemeClr val="tx1"/>
              </a:solidFill>
            </a:endParaRPr>
          </a:p>
          <a:p>
            <a:r>
              <a:rPr lang="cs-CZ" sz="2200" dirty="0" err="1" smtClean="0">
                <a:solidFill>
                  <a:schemeClr val="tx1"/>
                </a:solidFill>
                <a:hlinkClick r:id="rId2"/>
              </a:rPr>
              <a:t>kubova.radana</a:t>
            </a:r>
            <a:r>
              <a:rPr lang="en-US" sz="2200" dirty="0" smtClean="0">
                <a:solidFill>
                  <a:schemeClr val="tx1"/>
                </a:solidFill>
                <a:hlinkClick r:id="rId2"/>
              </a:rPr>
              <a:t>@</a:t>
            </a:r>
            <a:r>
              <a:rPr lang="cs-CZ" sz="2200" dirty="0" smtClean="0">
                <a:solidFill>
                  <a:schemeClr val="tx1"/>
                </a:solidFill>
                <a:hlinkClick r:id="rId2"/>
              </a:rPr>
              <a:t>vlada.cz</a:t>
            </a:r>
          </a:p>
          <a:p>
            <a:r>
              <a:rPr lang="cs-CZ" sz="2200" dirty="0" err="1" smtClean="0">
                <a:solidFill>
                  <a:schemeClr val="tx1"/>
                </a:solidFill>
                <a:hlinkClick r:id="rId2"/>
              </a:rPr>
              <a:t>macejova.sona</a:t>
            </a:r>
            <a:r>
              <a:rPr lang="en-US" sz="2200" dirty="0" smtClean="0">
                <a:solidFill>
                  <a:schemeClr val="tx1"/>
                </a:solidFill>
                <a:hlinkClick r:id="rId2"/>
              </a:rPr>
              <a:t>@</a:t>
            </a:r>
            <a:r>
              <a:rPr lang="cs-CZ" sz="2200" dirty="0" smtClean="0">
                <a:solidFill>
                  <a:schemeClr val="tx1"/>
                </a:solidFill>
                <a:hlinkClick r:id="rId2"/>
              </a:rPr>
              <a:t>vlada.cz</a:t>
            </a:r>
          </a:p>
          <a:p>
            <a:pPr>
              <a:spcAft>
                <a:spcPts val="1200"/>
              </a:spcAft>
            </a:pPr>
            <a:r>
              <a:rPr lang="cs-CZ" sz="2200" dirty="0" smtClean="0">
                <a:solidFill>
                  <a:schemeClr val="tx1"/>
                </a:solidFill>
                <a:hlinkClick r:id="rId3"/>
              </a:rPr>
              <a:t>ria@vlada.cz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4"/>
              </a:rPr>
              <a:t>http://ria.vlada.cz</a:t>
            </a:r>
            <a:endParaRPr lang="cs-CZ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23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pis stávajícího stavu_RK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Popis stávajícího stavu_RK</Template>
  <TotalTime>1985</TotalTime>
  <Words>182</Words>
  <Application>Microsoft Office PowerPoint</Application>
  <PresentationFormat>Předvádění na obrazovce (4:3)</PresentationFormat>
  <Paragraphs>35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8" baseType="lpstr">
      <vt:lpstr>Popis stávajícího stavu_RK</vt:lpstr>
      <vt:lpstr>prezentace</vt:lpstr>
      <vt:lpstr>Prezentace aplikace PowerPoint</vt:lpstr>
      <vt:lpstr>Popis existujícího právního stavu v dané oblasti</vt:lpstr>
      <vt:lpstr>Co má obsahovat obecně</vt:lpstr>
      <vt:lpstr>Co obsahuje dle typů právních předpisů</vt:lpstr>
      <vt:lpstr>Nedostatky v praxi</vt:lpstr>
      <vt:lpstr>Prezentace aplikace PowerPoint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Kubová Radana</dc:creator>
  <cp:lastModifiedBy>Soňa Mačejová</cp:lastModifiedBy>
  <cp:revision>116</cp:revision>
  <cp:lastPrinted>2016-05-12T11:23:06Z</cp:lastPrinted>
  <dcterms:created xsi:type="dcterms:W3CDTF">2018-01-10T14:49:16Z</dcterms:created>
  <dcterms:modified xsi:type="dcterms:W3CDTF">2018-04-20T05:29:21Z</dcterms:modified>
</cp:coreProperties>
</file>