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98" r:id="rId3"/>
    <p:sldId id="300" r:id="rId4"/>
    <p:sldId id="270" r:id="rId5"/>
    <p:sldId id="297" r:id="rId6"/>
    <p:sldId id="271" r:id="rId7"/>
    <p:sldId id="277" r:id="rId8"/>
    <p:sldId id="299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681" autoAdjust="0"/>
    <p:restoredTop sz="77410" autoAdjust="0"/>
  </p:normalViewPr>
  <p:slideViewPr>
    <p:cSldViewPr>
      <p:cViewPr>
        <p:scale>
          <a:sx n="80" d="100"/>
          <a:sy n="80" d="100"/>
        </p:scale>
        <p:origin x="-2514" y="-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127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001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4014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524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778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67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413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732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8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881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7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6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4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ia@vlada.cz" TargetMode="External"/><Relationship Id="rId2" Type="http://schemas.openxmlformats.org/officeDocument/2006/relationships/hyperlink" Target="mailto:rut.stepan@vlada.cz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ria.vlad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808312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DOTČENÉ SUBJEKTY</a:t>
            </a:r>
            <a:endParaRPr lang="cs-CZ" b="1" dirty="0">
              <a:solidFill>
                <a:srgbClr val="1F497D"/>
              </a:solidFill>
            </a:endParaRP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</a:t>
            </a:r>
            <a:r>
              <a:rPr lang="cs-CZ" sz="2400" dirty="0">
                <a:solidFill>
                  <a:schemeClr val="tx1"/>
                </a:solidFill>
              </a:rPr>
              <a:t>dopadů regulace (RIA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Praha, duben </a:t>
            </a:r>
            <a:r>
              <a:rPr lang="cs-CZ" sz="2400" dirty="0" smtClean="0">
                <a:solidFill>
                  <a:schemeClr val="tx1"/>
                </a:solidFill>
              </a:rPr>
              <a:t>2018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Vytipování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Správná </a:t>
            </a:r>
            <a:r>
              <a:rPr lang="cs-CZ" sz="2200" dirty="0"/>
              <a:t>identifikace všech dotčených subjektů je zásadní pro správné vedení konzultací a tedy pro správné posouzení dopadů navrhovaného právního předpisu.</a:t>
            </a:r>
          </a:p>
          <a:p>
            <a:endParaRPr lang="cs-CZ" sz="2200" dirty="0" smtClean="0"/>
          </a:p>
          <a:p>
            <a:r>
              <a:rPr lang="cs-CZ" sz="2200" dirty="0" smtClean="0"/>
              <a:t>Nutný důkladný postup při vytipování dotčených subjektů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Jedná se o adresáty právní úpravy, resp. skupiny adresátů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r>
              <a:rPr lang="cs-CZ" sz="2200" dirty="0" smtClean="0"/>
              <a:t>Samozřejmostí je průběžné upřesňování a doplňování v průběhu </a:t>
            </a:r>
            <a:r>
              <a:rPr lang="cs-CZ" sz="2200" dirty="0"/>
              <a:t>procesu RIA (vč. provádění konzultací) </a:t>
            </a:r>
            <a:r>
              <a:rPr lang="cs-CZ" sz="2200" dirty="0" smtClean="0"/>
              <a:t>ve </a:t>
            </a:r>
            <a:r>
              <a:rPr lang="cs-CZ" sz="2200" dirty="0"/>
              <a:t>vztahu k navrhovaným variantám </a:t>
            </a:r>
            <a:r>
              <a:rPr lang="cs-CZ" sz="2200" dirty="0" smtClean="0"/>
              <a:t>řešení</a:t>
            </a:r>
          </a:p>
        </p:txBody>
      </p:sp>
    </p:spTree>
    <p:extLst>
      <p:ext uri="{BB962C8B-B14F-4D97-AF65-F5344CB8AC3E}">
        <p14:creationId xmlns:p14="http://schemas.microsoft.com/office/powerpoint/2010/main" val="216982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Vymezení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Koho se uvedený problém týká?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jakých skupin občanů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podniků dle velikosti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sektorů ekonomiky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územních částí státu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správních orgánů, apod. </a:t>
            </a:r>
          </a:p>
          <a:p>
            <a:r>
              <a:rPr lang="cs-CZ" sz="2200" b="1" dirty="0" smtClean="0"/>
              <a:t>a na které z těchto skupin bude mít navrhované legislativní řešení dopad?</a:t>
            </a: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295798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Ilustrativní příklady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5112568"/>
          </a:xfrm>
        </p:spPr>
        <p:txBody>
          <a:bodyPr>
            <a:noAutofit/>
          </a:bodyPr>
          <a:lstStyle/>
          <a:p>
            <a:r>
              <a:rPr lang="cs-CZ" sz="2200" dirty="0" smtClean="0"/>
              <a:t>Podniky (podle velikosti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 smtClean="0"/>
              <a:t>sektoru/odvětví)</a:t>
            </a:r>
          </a:p>
          <a:p>
            <a:pPr lvl="1"/>
            <a:r>
              <a:rPr lang="cs-CZ" sz="2200" dirty="0"/>
              <a:t>o</a:t>
            </a:r>
            <a:r>
              <a:rPr lang="cs-CZ" sz="2200" dirty="0" smtClean="0"/>
              <a:t>soby samostatně výdělečně činné (živnostníci)</a:t>
            </a:r>
          </a:p>
          <a:p>
            <a:pPr lvl="1"/>
            <a:r>
              <a:rPr lang="cs-CZ" sz="2200" dirty="0"/>
              <a:t>d</a:t>
            </a:r>
            <a:r>
              <a:rPr lang="cs-CZ" sz="2200" dirty="0" smtClean="0"/>
              <a:t>robní podnikatelé</a:t>
            </a:r>
          </a:p>
          <a:p>
            <a:pPr lvl="1"/>
            <a:r>
              <a:rPr lang="cs-CZ" sz="2200" dirty="0"/>
              <a:t>m</a:t>
            </a:r>
            <a:r>
              <a:rPr lang="cs-CZ" sz="2200" dirty="0" smtClean="0"/>
              <a:t>alí a střední podnikatelé</a:t>
            </a:r>
          </a:p>
          <a:p>
            <a:pPr lvl="1"/>
            <a:r>
              <a:rPr lang="cs-CZ" sz="2200" dirty="0"/>
              <a:t>v</a:t>
            </a:r>
            <a:r>
              <a:rPr lang="cs-CZ" sz="2200" dirty="0" smtClean="0"/>
              <a:t>elcí podnikatelé</a:t>
            </a:r>
          </a:p>
          <a:p>
            <a:r>
              <a:rPr lang="cs-CZ" sz="2200" dirty="0" smtClean="0"/>
              <a:t>Spotřebitelé</a:t>
            </a:r>
          </a:p>
          <a:p>
            <a:r>
              <a:rPr lang="cs-CZ" sz="2200" dirty="0" smtClean="0"/>
              <a:t>Zaměstnanci</a:t>
            </a:r>
          </a:p>
          <a:p>
            <a:r>
              <a:rPr lang="cs-CZ" sz="2200" dirty="0" smtClean="0"/>
              <a:t>Nezaměstnaní</a:t>
            </a:r>
          </a:p>
          <a:p>
            <a:r>
              <a:rPr lang="cs-CZ" sz="2200" dirty="0" smtClean="0"/>
              <a:t>Sociálně slabí</a:t>
            </a:r>
          </a:p>
          <a:p>
            <a:r>
              <a:rPr lang="cs-CZ" sz="2200" dirty="0" smtClean="0"/>
              <a:t>Národnostní menšiny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184576"/>
          </a:xfrm>
        </p:spPr>
        <p:txBody>
          <a:bodyPr>
            <a:normAutofit/>
          </a:bodyPr>
          <a:lstStyle/>
          <a:p>
            <a:r>
              <a:rPr lang="cs-CZ" sz="2200" dirty="0"/>
              <a:t>Mládež</a:t>
            </a:r>
          </a:p>
          <a:p>
            <a:r>
              <a:rPr lang="cs-CZ" sz="2200" dirty="0"/>
              <a:t>Studenti</a:t>
            </a:r>
          </a:p>
          <a:p>
            <a:r>
              <a:rPr lang="cs-CZ" sz="2200" dirty="0"/>
              <a:t>Senioři</a:t>
            </a:r>
          </a:p>
          <a:p>
            <a:r>
              <a:rPr lang="cs-CZ" sz="2200" dirty="0"/>
              <a:t>Ženy (rovnost pohlaví)</a:t>
            </a:r>
          </a:p>
          <a:p>
            <a:r>
              <a:rPr lang="cs-CZ" sz="2200" dirty="0"/>
              <a:t>Osoby na rodičovské dovolené</a:t>
            </a:r>
          </a:p>
          <a:p>
            <a:r>
              <a:rPr lang="cs-CZ" sz="2200" dirty="0"/>
              <a:t>Osoby, které ošetřují</a:t>
            </a:r>
          </a:p>
          <a:p>
            <a:r>
              <a:rPr lang="cs-CZ" sz="2200" dirty="0"/>
              <a:t>Orgány státní správy</a:t>
            </a:r>
          </a:p>
          <a:p>
            <a:r>
              <a:rPr lang="cs-CZ" sz="2200" dirty="0"/>
              <a:t>Místní orgány veřejné správy</a:t>
            </a:r>
          </a:p>
          <a:p>
            <a:r>
              <a:rPr lang="cs-CZ" sz="2200" dirty="0"/>
              <a:t>Neziskové organizace</a:t>
            </a:r>
          </a:p>
          <a:p>
            <a:r>
              <a:rPr lang="cs-CZ" sz="2200" dirty="0"/>
              <a:t>Média</a:t>
            </a:r>
          </a:p>
          <a:p>
            <a:r>
              <a:rPr lang="cs-CZ" sz="2200" dirty="0"/>
              <a:t>a</a:t>
            </a:r>
            <a:r>
              <a:rPr lang="cs-CZ" sz="2200" dirty="0" smtClean="0"/>
              <a:t>td</a:t>
            </a:r>
            <a:r>
              <a:rPr lang="cs-CZ" sz="22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53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Pravidla pro důkladnější identifikaci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cs-CZ" sz="2200" dirty="0" smtClean="0"/>
              <a:t>subjekty </a:t>
            </a:r>
            <a:r>
              <a:rPr lang="cs-CZ" sz="2200" b="1" dirty="0" smtClean="0"/>
              <a:t>přímo i </a:t>
            </a:r>
            <a:r>
              <a:rPr lang="cs-CZ" sz="2200" b="1" dirty="0"/>
              <a:t>nepřímo </a:t>
            </a:r>
            <a:r>
              <a:rPr lang="cs-CZ" sz="2200" b="1" dirty="0" smtClean="0"/>
              <a:t>zasažené</a:t>
            </a:r>
            <a:r>
              <a:rPr lang="cs-CZ" sz="2200" dirty="0" smtClean="0"/>
              <a:t> </a:t>
            </a:r>
            <a:r>
              <a:rPr lang="cs-CZ" sz="2200" dirty="0"/>
              <a:t>předkládanou právní </a:t>
            </a:r>
            <a:r>
              <a:rPr lang="cs-CZ" sz="2200" dirty="0" smtClean="0"/>
              <a:t>úpravou </a:t>
            </a:r>
          </a:p>
          <a:p>
            <a:pPr lvl="1"/>
            <a:r>
              <a:rPr lang="cs-CZ" sz="2200" dirty="0" smtClean="0"/>
              <a:t>důraz klást na přímo zasažené subjekty</a:t>
            </a:r>
          </a:p>
          <a:p>
            <a:r>
              <a:rPr lang="cs-CZ" sz="2200" dirty="0" smtClean="0"/>
              <a:t>dále subjekty, které mohou mít z návrhu </a:t>
            </a:r>
            <a:r>
              <a:rPr lang="cs-CZ" sz="2200" b="1" dirty="0" smtClean="0"/>
              <a:t>dodatečný prospěch </a:t>
            </a:r>
            <a:r>
              <a:rPr lang="cs-CZ" sz="2200" dirty="0" smtClean="0"/>
              <a:t>i ty, které jím mohou být </a:t>
            </a:r>
            <a:r>
              <a:rPr lang="cs-CZ" sz="2200" b="1" dirty="0" smtClean="0"/>
              <a:t>poškozeny</a:t>
            </a:r>
          </a:p>
          <a:p>
            <a:endParaRPr lang="cs-CZ" sz="2200" dirty="0" smtClean="0"/>
          </a:p>
          <a:p>
            <a:pPr lvl="0"/>
            <a:r>
              <a:rPr lang="cs-CZ" sz="2200" dirty="0">
                <a:solidFill>
                  <a:prstClr val="black"/>
                </a:solidFill>
              </a:rPr>
              <a:t>j</a:t>
            </a:r>
            <a:r>
              <a:rPr lang="cs-CZ" sz="2200" dirty="0" smtClean="0">
                <a:solidFill>
                  <a:prstClr val="black"/>
                </a:solidFill>
              </a:rPr>
              <a:t>e nutné </a:t>
            </a:r>
            <a:r>
              <a:rPr lang="cs-CZ" sz="2200" b="1" dirty="0" smtClean="0">
                <a:solidFill>
                  <a:prstClr val="black"/>
                </a:solidFill>
              </a:rPr>
              <a:t>vymezit </a:t>
            </a:r>
            <a:r>
              <a:rPr lang="cs-CZ" sz="2200" b="1" dirty="0">
                <a:solidFill>
                  <a:prstClr val="black"/>
                </a:solidFill>
              </a:rPr>
              <a:t>dotčené subjekty pro všechny posuzované varianty řešení </a:t>
            </a:r>
            <a:endParaRPr lang="cs-CZ" sz="2200" b="1" dirty="0" smtClean="0">
              <a:solidFill>
                <a:prstClr val="black"/>
              </a:solidFill>
            </a:endParaRPr>
          </a:p>
          <a:p>
            <a:pPr lvl="1"/>
            <a:r>
              <a:rPr lang="cs-CZ" sz="2200" dirty="0" smtClean="0">
                <a:solidFill>
                  <a:prstClr val="black"/>
                </a:solidFill>
              </a:rPr>
              <a:t>v </a:t>
            </a:r>
            <a:r>
              <a:rPr lang="cs-CZ" sz="2200" dirty="0">
                <a:solidFill>
                  <a:prstClr val="black"/>
                </a:solidFill>
              </a:rPr>
              <a:t>různých variantách řešení nemusí být distribuce dopadů mezi jednotlivé dotčené subjekty </a:t>
            </a:r>
            <a:r>
              <a:rPr lang="cs-CZ" sz="2200" dirty="0" smtClean="0">
                <a:solidFill>
                  <a:prstClr val="black"/>
                </a:solidFill>
              </a:rPr>
              <a:t>stejná!</a:t>
            </a:r>
          </a:p>
          <a:p>
            <a:pPr lvl="1"/>
            <a:endParaRPr lang="cs-CZ" sz="2200" dirty="0">
              <a:solidFill>
                <a:prstClr val="black"/>
              </a:solidFill>
            </a:endParaRPr>
          </a:p>
          <a:p>
            <a:r>
              <a:rPr lang="cs-CZ" sz="2200" b="1" dirty="0"/>
              <a:t>l</a:t>
            </a:r>
            <a:r>
              <a:rPr lang="cs-CZ" sz="2200" b="1" dirty="0" smtClean="0"/>
              <a:t>ze </a:t>
            </a:r>
            <a:r>
              <a:rPr lang="cs-CZ" sz="2200" b="1" dirty="0" smtClean="0"/>
              <a:t>využít i konzultace či </a:t>
            </a:r>
            <a:r>
              <a:rPr lang="cs-CZ" sz="2200" b="1" dirty="0" err="1" smtClean="0"/>
              <a:t>DataKO</a:t>
            </a:r>
            <a:r>
              <a:rPr lang="cs-CZ" sz="2200" b="1" dirty="0" smtClean="0"/>
              <a:t> </a:t>
            </a:r>
            <a:r>
              <a:rPr lang="cs-CZ" sz="2200" b="1" dirty="0" smtClean="0"/>
              <a:t/>
            </a:r>
            <a:br>
              <a:rPr lang="cs-CZ" sz="2200" b="1" dirty="0" smtClean="0"/>
            </a:br>
            <a:r>
              <a:rPr lang="cs-CZ" sz="2200" b="1" dirty="0" smtClean="0"/>
              <a:t>(</a:t>
            </a:r>
            <a:r>
              <a:rPr lang="cs-CZ" sz="2200" b="1" dirty="0" smtClean="0"/>
              <a:t>ria.vlada.cz nebo </a:t>
            </a:r>
            <a:r>
              <a:rPr lang="cs-CZ" sz="2200" b="1" dirty="0" err="1" smtClean="0"/>
              <a:t>eKLEP</a:t>
            </a:r>
            <a:r>
              <a:rPr lang="cs-CZ" sz="2200" b="1" dirty="0" smtClean="0"/>
              <a:t>)</a:t>
            </a: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432565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Nedostatky v praxi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Nejsou identifikovány všechny relevantní dotčené subjekty (skupiny)</a:t>
            </a:r>
            <a:r>
              <a:rPr lang="en-US" sz="2200" dirty="0" smtClean="0"/>
              <a:t> = </a:t>
            </a:r>
            <a:r>
              <a:rPr lang="cs-CZ" sz="2200" dirty="0" smtClean="0"/>
              <a:t>neúplné hodnocení dopadů navrhovaného právního </a:t>
            </a:r>
            <a:r>
              <a:rPr lang="cs-CZ" sz="2200" dirty="0" smtClean="0"/>
              <a:t>předpisu</a:t>
            </a:r>
            <a:endParaRPr lang="cs-CZ" sz="2200" dirty="0" smtClean="0"/>
          </a:p>
          <a:p>
            <a:pPr lvl="1"/>
            <a:r>
              <a:rPr lang="en-US" sz="2200" dirty="0"/>
              <a:t>n</a:t>
            </a:r>
            <a:r>
              <a:rPr lang="cs-CZ" sz="2200" dirty="0" err="1" smtClean="0"/>
              <a:t>apř</a:t>
            </a:r>
            <a:r>
              <a:rPr lang="cs-CZ" sz="2200" dirty="0" smtClean="0"/>
              <a:t>. omezeno pouze na </a:t>
            </a:r>
            <a:r>
              <a:rPr lang="cs-CZ" sz="2200" dirty="0"/>
              <a:t>resortní </a:t>
            </a:r>
            <a:r>
              <a:rPr lang="cs-CZ" sz="2200" dirty="0" smtClean="0"/>
              <a:t>problematiku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veřejn</a:t>
            </a:r>
            <a:r>
              <a:rPr lang="cs-CZ" sz="2200" dirty="0"/>
              <a:t>á</a:t>
            </a:r>
            <a:r>
              <a:rPr lang="cs-CZ" sz="2200" dirty="0" smtClean="0"/>
              <a:t> správa)</a:t>
            </a:r>
            <a:endParaRPr lang="cs-CZ" sz="2200" dirty="0"/>
          </a:p>
          <a:p>
            <a:r>
              <a:rPr lang="cs-CZ" sz="2200" dirty="0" smtClean="0"/>
              <a:t>U jednotlivých variant řešení nejsou hodnoceny konkrétní dopady na jednotlivé skupiny dotčených subjektů - mohou být </a:t>
            </a:r>
            <a:r>
              <a:rPr lang="cs-CZ" sz="2200" dirty="0" smtClean="0"/>
              <a:t>různé</a:t>
            </a:r>
            <a:endParaRPr lang="cs-CZ" sz="22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000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5365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dirty="0" smtClean="0">
                <a:solidFill>
                  <a:srgbClr val="1F497D"/>
                </a:solidFill>
              </a:rPr>
              <a:t/>
            </a:r>
            <a:br>
              <a:rPr lang="cs-CZ" sz="2400" b="1" dirty="0" smtClean="0">
                <a:solidFill>
                  <a:srgbClr val="1F497D"/>
                </a:solidFill>
              </a:rPr>
            </a:br>
            <a:endParaRPr lang="cs-CZ" sz="2400" b="1" dirty="0" smtClean="0">
              <a:solidFill>
                <a:srgbClr val="1F497D"/>
              </a:solidFill>
            </a:endParaRPr>
          </a:p>
          <a:p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</a:t>
            </a:r>
            <a:r>
              <a:rPr lang="cs-CZ" sz="2200" b="1" dirty="0" smtClean="0">
                <a:solidFill>
                  <a:schemeClr val="tx1"/>
                </a:solidFill>
              </a:rPr>
              <a:t>Radana Kubová, Ph.D.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Mgr. Soňa </a:t>
            </a:r>
            <a:r>
              <a:rPr lang="cs-CZ" sz="2200" b="1" dirty="0" err="1" smtClean="0">
                <a:solidFill>
                  <a:schemeClr val="tx1"/>
                </a:solidFill>
              </a:rPr>
              <a:t>Mačejová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kubova.radana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macejova.sona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3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3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pis stávajícího stavu_R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Popis stávajícího stavu_RK</Template>
  <TotalTime>1919</TotalTime>
  <Words>237</Words>
  <Application>Microsoft Office PowerPoint</Application>
  <PresentationFormat>Předvádění na obrazovce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Popis stávajícího stavu_RK</vt:lpstr>
      <vt:lpstr>prezentace</vt:lpstr>
      <vt:lpstr>Prezentace aplikace PowerPoint</vt:lpstr>
      <vt:lpstr>Vytipování</vt:lpstr>
      <vt:lpstr>Vymezení</vt:lpstr>
      <vt:lpstr>Ilustrativní příklady </vt:lpstr>
      <vt:lpstr>Pravidla pro důkladnější identifikaci</vt:lpstr>
      <vt:lpstr>Nedostatky v praxi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Kubová Radana</dc:creator>
  <cp:lastModifiedBy>Soňa Mačejová</cp:lastModifiedBy>
  <cp:revision>123</cp:revision>
  <cp:lastPrinted>2016-05-12T11:23:06Z</cp:lastPrinted>
  <dcterms:created xsi:type="dcterms:W3CDTF">2018-01-10T14:49:16Z</dcterms:created>
  <dcterms:modified xsi:type="dcterms:W3CDTF">2018-04-20T05:32:19Z</dcterms:modified>
</cp:coreProperties>
</file>