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67" r:id="rId3"/>
    <p:sldId id="268" r:id="rId4"/>
    <p:sldId id="269" r:id="rId5"/>
    <p:sldId id="270" r:id="rId6"/>
    <p:sldId id="272" r:id="rId7"/>
    <p:sldId id="276" r:id="rId8"/>
    <p:sldId id="274" r:id="rId9"/>
    <p:sldId id="275" r:id="rId10"/>
    <p:sldId id="279" r:id="rId11"/>
    <p:sldId id="273" r:id="rId12"/>
    <p:sldId id="266" r:id="rId13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2" autoAdjust="0"/>
    <p:restoredTop sz="94660"/>
  </p:normalViewPr>
  <p:slideViewPr>
    <p:cSldViewPr>
      <p:cViewPr>
        <p:scale>
          <a:sx n="90" d="100"/>
          <a:sy n="90" d="100"/>
        </p:scale>
        <p:origin x="-2262" y="-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A405D-E15C-4CCF-B6F5-13CAD745A756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1726B-BD32-4C31-A49B-F8A8C4A062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212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E7D24-5F9C-4E3F-8648-24D775B4A707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14877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9864F-53C6-4646-A710-011ADB4728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32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 descr="Y:\OKK\ORGANIZAČNÍ\Šablony\Logo ÚV\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94" y="332656"/>
            <a:ext cx="38957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47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381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939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15" descr="uvcr-logo-sablony-zahlavi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823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085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58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06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02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29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55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148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44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497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havelkova.marketa@vlada.cz" TargetMode="External"/><Relationship Id="rId2" Type="http://schemas.openxmlformats.org/officeDocument/2006/relationships/hyperlink" Target="mailto:guoth.maros@vlada.cz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ria.vlada.cz/" TargetMode="External"/><Relationship Id="rId5" Type="http://schemas.openxmlformats.org/officeDocument/2006/relationships/hyperlink" Target="mailto:ria@vlada.cz" TargetMode="External"/><Relationship Id="rId4" Type="http://schemas.openxmlformats.org/officeDocument/2006/relationships/hyperlink" Target="mailto:rut.stepan@vlada.cz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2420888"/>
            <a:ext cx="7128792" cy="2592288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STANOVENÍ CÍLŮ</a:t>
            </a:r>
          </a:p>
          <a:p>
            <a:endParaRPr lang="cs-CZ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Oddělení pro koordinaci procesu </a:t>
            </a:r>
            <a: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hodnocení </a:t>
            </a:r>
            <a:r>
              <a:rPr lang="cs-CZ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dopadů regulace (RIA)</a:t>
            </a:r>
            <a:endParaRPr lang="cs-CZ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 smtClean="0">
                <a:solidFill>
                  <a:schemeClr val="tx1"/>
                </a:solidFill>
              </a:rPr>
              <a:t>Praha</a:t>
            </a: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duben 2018</a:t>
            </a:r>
            <a:endParaRPr lang="cs-CZ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37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Pravidlo SMART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cs-CZ" sz="2000" dirty="0" smtClean="0"/>
              <a:t>Pravidlo SMART platí v plném rozsahu  pouze </a:t>
            </a:r>
            <a:r>
              <a:rPr lang="cs-CZ" sz="2000" b="1" dirty="0" smtClean="0"/>
              <a:t>pro cíle nižší </a:t>
            </a:r>
            <a:r>
              <a:rPr lang="cs-CZ" sz="2000" dirty="0" smtClean="0"/>
              <a:t>úrovně </a:t>
            </a:r>
            <a:r>
              <a:rPr lang="cs-CZ" sz="2000" b="1" dirty="0" smtClean="0"/>
              <a:t>obecnosti</a:t>
            </a:r>
          </a:p>
          <a:p>
            <a:pPr marL="0" lvl="0" indent="0">
              <a:buNone/>
            </a:pPr>
            <a:endParaRPr lang="cs-CZ" sz="2000" dirty="0" smtClean="0"/>
          </a:p>
          <a:p>
            <a:pPr marL="0" indent="0">
              <a:buNone/>
            </a:pPr>
            <a:endParaRPr lang="cs-CZ" sz="2200" b="1" dirty="0"/>
          </a:p>
          <a:p>
            <a:pPr marL="0" indent="0">
              <a:buNone/>
            </a:pPr>
            <a:r>
              <a:rPr lang="cs-CZ" sz="2200" b="1" dirty="0" smtClean="0"/>
              <a:t>Chybná </a:t>
            </a:r>
            <a:r>
              <a:rPr lang="cs-CZ" sz="2200" b="1" dirty="0"/>
              <a:t>praxe: </a:t>
            </a:r>
            <a:endParaRPr lang="cs-CZ" sz="22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/>
              <a:t>cíle jsou vymezeny </a:t>
            </a:r>
            <a:r>
              <a:rPr lang="cs-CZ" sz="2200" dirty="0" smtClean="0"/>
              <a:t>zcela vágně; chybí kvantifikované indikátory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je </a:t>
            </a:r>
            <a:r>
              <a:rPr lang="cs-CZ" sz="2200" dirty="0"/>
              <a:t>vymezen pouze obecný „ideální“ </a:t>
            </a:r>
            <a:r>
              <a:rPr lang="cs-CZ" sz="2200" dirty="0" smtClean="0"/>
              <a:t>cíl“ bez </a:t>
            </a:r>
            <a:r>
              <a:rPr lang="cs-CZ" sz="2200" dirty="0"/>
              <a:t>konkrétních reálně dosažitelných </a:t>
            </a:r>
            <a:r>
              <a:rPr lang="cs-CZ" sz="2200" dirty="0" smtClean="0"/>
              <a:t>cílů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/>
              <a:t>c</a:t>
            </a:r>
            <a:r>
              <a:rPr lang="cs-CZ" sz="2200" dirty="0" smtClean="0"/>
              <a:t>hybí jakékoli časové určení cílů</a:t>
            </a:r>
            <a:endParaRPr lang="cs-CZ" sz="2200" dirty="0"/>
          </a:p>
          <a:p>
            <a:pPr marL="0" indent="0">
              <a:buNone/>
            </a:pPr>
            <a:endParaRPr lang="cs-CZ" sz="2000" b="1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2132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Vzájemná vazba cílů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21744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Právní úprava může </a:t>
            </a:r>
            <a:r>
              <a:rPr lang="cs-CZ" sz="2200" dirty="0"/>
              <a:t>sledovat </a:t>
            </a:r>
            <a:r>
              <a:rPr lang="cs-CZ" sz="2200" dirty="0" smtClean="0"/>
              <a:t>více různých cílů 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/>
              <a:t>v</a:t>
            </a:r>
            <a:r>
              <a:rPr lang="cs-CZ" sz="2200" dirty="0" smtClean="0"/>
              <a:t> různém vzájemném </a:t>
            </a:r>
            <a:r>
              <a:rPr lang="cs-CZ" sz="2200" b="1" dirty="0" smtClean="0"/>
              <a:t>vztahu</a:t>
            </a:r>
            <a:r>
              <a:rPr lang="cs-CZ" sz="2200" dirty="0" smtClean="0"/>
              <a:t> </a:t>
            </a:r>
          </a:p>
          <a:p>
            <a:pPr marL="1062000">
              <a:buFont typeface="Courier New" panose="02070309020205020404" pitchFamily="49" charset="0"/>
              <a:buChar char="o"/>
            </a:pPr>
            <a:r>
              <a:rPr lang="cs-CZ" sz="2200" dirty="0" smtClean="0"/>
              <a:t> </a:t>
            </a:r>
            <a:r>
              <a:rPr lang="cs-CZ" sz="2200" b="1" dirty="0" smtClean="0"/>
              <a:t>protikladném</a:t>
            </a:r>
            <a:r>
              <a:rPr lang="cs-CZ" sz="2200" dirty="0" smtClean="0"/>
              <a:t> </a:t>
            </a:r>
            <a:r>
              <a:rPr lang="cs-CZ" sz="2200" dirty="0"/>
              <a:t>(např. </a:t>
            </a:r>
            <a:r>
              <a:rPr lang="cs-CZ" sz="2200" dirty="0" smtClean="0"/>
              <a:t>ochrana </a:t>
            </a:r>
            <a:r>
              <a:rPr lang="cs-CZ" sz="2200" dirty="0"/>
              <a:t>spotřebitele, </a:t>
            </a:r>
            <a:r>
              <a:rPr lang="cs-CZ" sz="2200" dirty="0" smtClean="0"/>
              <a:t>snížení </a:t>
            </a:r>
            <a:r>
              <a:rPr lang="cs-CZ" sz="2200" dirty="0"/>
              <a:t>administrativní </a:t>
            </a:r>
            <a:r>
              <a:rPr lang="cs-CZ" sz="2200" dirty="0" smtClean="0"/>
              <a:t> zátěže podnikatelů) </a:t>
            </a:r>
          </a:p>
          <a:p>
            <a:pPr marL="1062000" indent="0">
              <a:buNone/>
            </a:pPr>
            <a:r>
              <a:rPr lang="cs-CZ" sz="2200" dirty="0" smtClean="0"/>
              <a:t>vyvažování či stanovení priority</a:t>
            </a:r>
          </a:p>
          <a:p>
            <a:pPr marL="1062000">
              <a:buFont typeface="Courier New" panose="02070309020205020404" pitchFamily="49" charset="0"/>
              <a:buChar char="o"/>
            </a:pPr>
            <a:r>
              <a:rPr lang="cs-CZ" sz="2200" b="1" dirty="0" smtClean="0"/>
              <a:t>doplňkovém</a:t>
            </a:r>
            <a:r>
              <a:rPr lang="cs-CZ" sz="2200" dirty="0" smtClean="0"/>
              <a:t> </a:t>
            </a:r>
            <a:r>
              <a:rPr lang="cs-CZ" sz="2200" dirty="0"/>
              <a:t>(např. zvýšení zaměstnanosti,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zvýšení </a:t>
            </a:r>
            <a:r>
              <a:rPr lang="cs-CZ" sz="2200" dirty="0"/>
              <a:t>daňového inkasa</a:t>
            </a:r>
            <a:r>
              <a:rPr lang="cs-CZ" sz="2200" dirty="0" smtClean="0"/>
              <a:t>)</a:t>
            </a:r>
          </a:p>
          <a:p>
            <a:pPr marL="0" indent="0">
              <a:buNone/>
            </a:pPr>
            <a:r>
              <a:rPr lang="cs-CZ" sz="2200" dirty="0" smtClean="0"/>
              <a:t>              vzájemné posilování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 smtClean="0"/>
              <a:t>na různé úrovni </a:t>
            </a:r>
            <a:r>
              <a:rPr lang="cs-CZ" sz="2200" b="1" dirty="0" smtClean="0"/>
              <a:t>obecnosti</a:t>
            </a:r>
            <a:r>
              <a:rPr lang="cs-CZ" sz="2200" dirty="0" smtClean="0"/>
              <a:t> (obecné/konkrétní/operativní)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RIA: popis a analýza těchto vztahů</a:t>
            </a:r>
          </a:p>
          <a:p>
            <a:pPr>
              <a:buFont typeface="Wingdings" panose="05000000000000000000" pitchFamily="2" charset="2"/>
              <a:buChar char="q"/>
            </a:pPr>
            <a:endParaRPr lang="cs-CZ" sz="2200" dirty="0" smtClean="0"/>
          </a:p>
          <a:p>
            <a:pPr marL="0" indent="0">
              <a:buNone/>
            </a:pPr>
            <a:r>
              <a:rPr lang="cs-CZ" sz="2200" b="1" dirty="0"/>
              <a:t>Chybná praxe: </a:t>
            </a:r>
            <a:endParaRPr lang="cs-CZ" sz="22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RIA se obvykle nijak nezabývají vzájemnými relacemi mezi cíli</a:t>
            </a:r>
            <a:endParaRPr lang="cs-CZ" sz="2200" dirty="0"/>
          </a:p>
          <a:p>
            <a:pPr marL="0" indent="0" algn="just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6140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1600" y="1844824"/>
            <a:ext cx="7128792" cy="4176464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Děkujeme </a:t>
            </a:r>
            <a:r>
              <a:rPr lang="cs-CZ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Vám za </a:t>
            </a:r>
            <a:r>
              <a:rPr lang="cs-CZ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pozornost!</a:t>
            </a:r>
            <a:r>
              <a:rPr lang="cs-CZ" sz="2400" dirty="0" smtClean="0">
                <a:solidFill>
                  <a:srgbClr val="1F497D"/>
                </a:solidFill>
              </a:rPr>
              <a:t/>
            </a:r>
            <a:br>
              <a:rPr lang="cs-CZ" sz="2400" dirty="0" smtClean="0">
                <a:solidFill>
                  <a:srgbClr val="1F497D"/>
                </a:solidFill>
              </a:rPr>
            </a:br>
            <a:endParaRPr lang="cs-CZ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200" b="1" dirty="0">
                <a:solidFill>
                  <a:schemeClr val="tx1"/>
                </a:solidFill>
              </a:rPr>
              <a:t>Ing. Maroš </a:t>
            </a:r>
            <a:r>
              <a:rPr lang="cs-CZ" sz="2200" b="1" dirty="0" err="1">
                <a:solidFill>
                  <a:schemeClr val="tx1"/>
                </a:solidFill>
              </a:rPr>
              <a:t>Guoth</a:t>
            </a:r>
            <a:endParaRPr lang="cs-CZ" sz="2200" b="1" dirty="0">
              <a:solidFill>
                <a:schemeClr val="tx1"/>
              </a:solidFill>
            </a:endParaRPr>
          </a:p>
          <a:p>
            <a:r>
              <a:rPr lang="cs-CZ" sz="2200" b="1" dirty="0" smtClean="0">
                <a:solidFill>
                  <a:schemeClr val="tx1"/>
                </a:solidFill>
              </a:rPr>
              <a:t>Mgr</a:t>
            </a:r>
            <a:r>
              <a:rPr lang="cs-CZ" sz="2200" b="1" dirty="0">
                <a:solidFill>
                  <a:schemeClr val="tx1"/>
                </a:solidFill>
              </a:rPr>
              <a:t>. Markéta Havelková</a:t>
            </a:r>
          </a:p>
          <a:p>
            <a:r>
              <a:rPr lang="cs-CZ" sz="2200" b="1" dirty="0" smtClean="0">
                <a:solidFill>
                  <a:schemeClr val="tx1"/>
                </a:solidFill>
              </a:rPr>
              <a:t>Ing</a:t>
            </a:r>
            <a:r>
              <a:rPr lang="cs-CZ" sz="2200" b="1" dirty="0">
                <a:solidFill>
                  <a:schemeClr val="tx1"/>
                </a:solidFill>
              </a:rPr>
              <a:t>. Štěpán </a:t>
            </a:r>
            <a:r>
              <a:rPr lang="cs-CZ" sz="2200" b="1" dirty="0" err="1">
                <a:solidFill>
                  <a:schemeClr val="tx1"/>
                </a:solidFill>
              </a:rPr>
              <a:t>Růt</a:t>
            </a:r>
            <a:endParaRPr lang="cs-CZ" sz="2200" b="1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2"/>
              </a:rPr>
              <a:t>guoth.maros@vlada.cz</a:t>
            </a:r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 smtClean="0">
                <a:solidFill>
                  <a:schemeClr val="tx1"/>
                </a:solidFill>
                <a:hlinkClick r:id="rId3"/>
              </a:rPr>
              <a:t>havelkova.marketa@vlada.cz</a:t>
            </a:r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 smtClean="0">
                <a:solidFill>
                  <a:schemeClr val="tx1"/>
                </a:solidFill>
                <a:hlinkClick r:id="rId4"/>
              </a:rPr>
              <a:t>rut.stepan@vlada.cz</a:t>
            </a:r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5"/>
              </a:rPr>
              <a:t>ria@vlada.cz</a:t>
            </a:r>
            <a:endParaRPr lang="cs-CZ" sz="2200" dirty="0">
              <a:solidFill>
                <a:schemeClr val="tx1"/>
              </a:solidFill>
            </a:endParaRPr>
          </a:p>
          <a:p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6"/>
              </a:rPr>
              <a:t>http://ria.vlada.cz</a:t>
            </a:r>
            <a:endParaRPr lang="cs-CZ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65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/>
              <a:t>Obsah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75252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úvod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základní pravidla pro správné vymezení cílů</a:t>
            </a:r>
          </a:p>
          <a:p>
            <a:endParaRPr lang="cs-CZ" sz="2200" dirty="0" smtClean="0"/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 smtClean="0"/>
              <a:t>věcné, nikoli formální cíle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 smtClean="0"/>
              <a:t>skutečné cíle, nikoli nástroje jejich dosažení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 smtClean="0"/>
              <a:t>hierarchie cílů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 smtClean="0"/>
              <a:t>pravidlo SMART</a:t>
            </a:r>
          </a:p>
          <a:p>
            <a:pPr marL="936000">
              <a:buFont typeface="Wingdings" panose="05000000000000000000" pitchFamily="2" charset="2"/>
              <a:buChar char="§"/>
            </a:pPr>
            <a:r>
              <a:rPr lang="cs-CZ" sz="2200" dirty="0" smtClean="0"/>
              <a:t>vzájemná vazba cílů</a:t>
            </a:r>
          </a:p>
          <a:p>
            <a:pPr marL="59310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6751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600" b="1" dirty="0" smtClean="0"/>
              <a:t>Úvod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Každý právní předpis je přijímán s určitými cíli</a:t>
            </a:r>
          </a:p>
          <a:p>
            <a:pPr marL="0" indent="0">
              <a:buNone/>
            </a:pPr>
            <a:endParaRPr lang="cs-CZ" sz="2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Řádné vymezení cílů </a:t>
            </a:r>
            <a:r>
              <a:rPr lang="cs-CZ" sz="2200" dirty="0" smtClean="0"/>
              <a:t>umožňuje posoudit jeho</a:t>
            </a:r>
          </a:p>
          <a:p>
            <a:pPr marL="720000">
              <a:buFont typeface="Wingdings" panose="05000000000000000000" pitchFamily="2" charset="2"/>
              <a:buChar char="§"/>
            </a:pPr>
            <a:r>
              <a:rPr lang="cs-CZ" sz="2200" b="1" dirty="0" smtClean="0"/>
              <a:t>potřebnost</a:t>
            </a:r>
            <a:r>
              <a:rPr lang="cs-CZ" sz="2200" dirty="0" smtClean="0"/>
              <a:t> (odpovídají </a:t>
            </a:r>
            <a:r>
              <a:rPr lang="cs-CZ" sz="2200" dirty="0"/>
              <a:t>jeho cíle aktuálním </a:t>
            </a:r>
            <a:r>
              <a:rPr lang="cs-CZ" sz="2200" dirty="0" smtClean="0"/>
              <a:t>společenským potřebám a preferencím?) </a:t>
            </a:r>
          </a:p>
          <a:p>
            <a:pPr marL="720000">
              <a:buFont typeface="Wingdings" panose="05000000000000000000" pitchFamily="2" charset="2"/>
              <a:buChar char="§"/>
            </a:pPr>
            <a:r>
              <a:rPr lang="cs-CZ" sz="2200" b="1" dirty="0"/>
              <a:t>v</a:t>
            </a:r>
            <a:r>
              <a:rPr lang="cs-CZ" sz="2200" b="1" dirty="0" smtClean="0"/>
              <a:t>hodnost</a:t>
            </a:r>
            <a:r>
              <a:rPr lang="cs-CZ" sz="2200" dirty="0" smtClean="0"/>
              <a:t> (je ve své navrhované podobě způsobilý těchto cílů dosáhnout?, a představuje optimální způsob jejich dosažení?)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2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Cíle </a:t>
            </a:r>
            <a:r>
              <a:rPr lang="cs-CZ" sz="2200" b="1" dirty="0" smtClean="0"/>
              <a:t>logicky propojují RIA</a:t>
            </a:r>
            <a:r>
              <a:rPr lang="cs-CZ" sz="2200" dirty="0" smtClean="0"/>
              <a:t>, konkrétně</a:t>
            </a:r>
          </a:p>
          <a:p>
            <a:pPr marL="720000">
              <a:buFont typeface="Wingdings" panose="05000000000000000000" pitchFamily="2" charset="2"/>
              <a:buChar char="§"/>
            </a:pPr>
            <a:r>
              <a:rPr lang="cs-CZ" sz="2200" dirty="0" smtClean="0"/>
              <a:t>definici problému  (cílem je jeho odstranění)</a:t>
            </a:r>
          </a:p>
          <a:p>
            <a:pPr marL="720000">
              <a:buFont typeface="Wingdings" panose="05000000000000000000" pitchFamily="2" charset="2"/>
              <a:buChar char="§"/>
            </a:pPr>
            <a:r>
              <a:rPr lang="cs-CZ" sz="2200" dirty="0"/>
              <a:t>n</a:t>
            </a:r>
            <a:r>
              <a:rPr lang="cs-CZ" sz="2200" dirty="0" smtClean="0"/>
              <a:t>ávrh variant řešení (okruh možných způsobů dosažení cílů)</a:t>
            </a:r>
          </a:p>
          <a:p>
            <a:pPr marL="720000">
              <a:buFont typeface="Wingdings" panose="05000000000000000000" pitchFamily="2" charset="2"/>
              <a:buChar char="§"/>
            </a:pPr>
            <a:r>
              <a:rPr lang="cs-CZ" sz="2200" dirty="0"/>
              <a:t>v</a:t>
            </a:r>
            <a:r>
              <a:rPr lang="cs-CZ" sz="2200" dirty="0" smtClean="0"/>
              <a:t>olbu nejvhodnější varianty (z hlediska míry naplnění cílů)</a:t>
            </a:r>
          </a:p>
          <a:p>
            <a:pPr marL="720000">
              <a:buFont typeface="Wingdings" panose="05000000000000000000" pitchFamily="2" charset="2"/>
              <a:buChar char="§"/>
            </a:pPr>
            <a:r>
              <a:rPr lang="cs-CZ" sz="2200" dirty="0"/>
              <a:t>p</a:t>
            </a:r>
            <a:r>
              <a:rPr lang="cs-CZ" sz="2200" dirty="0" smtClean="0"/>
              <a:t>řezkum účinnosti právní úpravy (z cílů vyplývají kritéria jejího zpětného hodnocení)</a:t>
            </a:r>
          </a:p>
          <a:p>
            <a:pPr marL="0" indent="0" algn="just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84747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Základní pravidla pro vymezení cílů:</a:t>
            </a:r>
            <a:br>
              <a:rPr lang="cs-CZ" sz="3200" b="1" dirty="0"/>
            </a:b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400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c</a:t>
            </a:r>
            <a:r>
              <a:rPr lang="cs-CZ" sz="2200" dirty="0" smtClean="0"/>
              <a:t>íle je třeba vymezit </a:t>
            </a:r>
            <a:r>
              <a:rPr lang="cs-CZ" sz="2200" b="1" dirty="0" smtClean="0"/>
              <a:t>věcně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c</a:t>
            </a:r>
            <a:r>
              <a:rPr lang="cs-CZ" sz="2200" dirty="0" smtClean="0"/>
              <a:t>íle </a:t>
            </a:r>
            <a:r>
              <a:rPr lang="cs-CZ" sz="2200" b="1" dirty="0" smtClean="0"/>
              <a:t>ne</a:t>
            </a:r>
            <a:r>
              <a:rPr lang="cs-CZ" sz="2200" dirty="0" smtClean="0"/>
              <a:t>lze </a:t>
            </a:r>
            <a:r>
              <a:rPr lang="cs-CZ" sz="2200" b="1" dirty="0" smtClean="0"/>
              <a:t>zaměňovat s nástroji </a:t>
            </a:r>
            <a:r>
              <a:rPr lang="cs-CZ" sz="2200" dirty="0" smtClean="0"/>
              <a:t>pro jejich dosažení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c</a:t>
            </a:r>
            <a:r>
              <a:rPr lang="cs-CZ" sz="2200" dirty="0" smtClean="0"/>
              <a:t>íle je vhodné </a:t>
            </a:r>
            <a:r>
              <a:rPr lang="cs-CZ" sz="2200" b="1" dirty="0" smtClean="0"/>
              <a:t>hierarchicky</a:t>
            </a:r>
            <a:r>
              <a:rPr lang="cs-CZ" sz="2200" dirty="0" smtClean="0"/>
              <a:t> uspořádat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c</a:t>
            </a:r>
            <a:r>
              <a:rPr lang="cs-CZ" sz="2200" dirty="0" smtClean="0"/>
              <a:t>íle mají respektovat pravidlo </a:t>
            </a:r>
            <a:r>
              <a:rPr lang="cs-CZ" sz="2200" b="1" dirty="0" smtClean="0"/>
              <a:t>SMART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/>
              <a:t>c</a:t>
            </a:r>
            <a:r>
              <a:rPr lang="cs-CZ" sz="2200" dirty="0" smtClean="0"/>
              <a:t>íle je namístě vymezit ve </a:t>
            </a:r>
            <a:r>
              <a:rPr lang="cs-CZ" sz="2200" b="1" dirty="0" smtClean="0"/>
              <a:t>vzájemné vazbě</a:t>
            </a:r>
          </a:p>
          <a:p>
            <a:endParaRPr lang="cs-CZ" sz="2400" dirty="0" smtClean="0"/>
          </a:p>
          <a:p>
            <a:endParaRPr lang="cs-CZ" sz="2400" dirty="0" smtClean="0"/>
          </a:p>
          <a:p>
            <a:pPr marL="0" indent="0">
              <a:buNone/>
            </a:pPr>
            <a:endParaRPr lang="cs-CZ" sz="2400" b="1" dirty="0" smtClean="0"/>
          </a:p>
          <a:p>
            <a:endParaRPr lang="cs-CZ" sz="2400" b="1" dirty="0" smtClean="0"/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92058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Věcný cíl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Skutečný cíl  = dosažení</a:t>
            </a:r>
          </a:p>
          <a:p>
            <a:pPr marL="0" indent="0">
              <a:buNone/>
            </a:pPr>
            <a:endParaRPr lang="cs-CZ" sz="2200" b="1" dirty="0" smtClean="0">
              <a:solidFill>
                <a:srgbClr val="00B050"/>
              </a:solidFill>
            </a:endParaRP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 smtClean="0"/>
              <a:t>určité </a:t>
            </a:r>
            <a:r>
              <a:rPr lang="cs-CZ" sz="2200" dirty="0"/>
              <a:t>hodnoty </a:t>
            </a:r>
            <a:r>
              <a:rPr lang="cs-CZ" sz="2200" dirty="0" smtClean="0"/>
              <a:t>(např. zdraví, bezpečnost) 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 smtClean="0"/>
              <a:t>reálné změny v chování dotčených subjektů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</a:t>
            </a:r>
            <a:r>
              <a:rPr lang="cs-CZ" sz="2200" dirty="0" smtClean="0"/>
              <a:t>např. poskytování korektních informací spotřebiteli)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dirty="0"/>
              <a:t>reálné </a:t>
            </a:r>
            <a:r>
              <a:rPr lang="cs-CZ" sz="2200" dirty="0" smtClean="0"/>
              <a:t>změny v </a:t>
            </a:r>
            <a:r>
              <a:rPr lang="cs-CZ" sz="2200" dirty="0"/>
              <a:t>postavení</a:t>
            </a:r>
            <a:r>
              <a:rPr lang="cs-CZ" sz="2200" dirty="0" smtClean="0"/>
              <a:t> </a:t>
            </a:r>
            <a:r>
              <a:rPr lang="cs-CZ" sz="2200" dirty="0"/>
              <a:t>dotčených subjektů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</a:t>
            </a:r>
            <a:r>
              <a:rPr lang="cs-CZ" sz="2200" dirty="0" smtClean="0"/>
              <a:t>např. snížení </a:t>
            </a:r>
            <a:r>
              <a:rPr lang="cs-CZ" sz="2200" dirty="0"/>
              <a:t>administrativní zátěže podnikatelů</a:t>
            </a:r>
            <a:r>
              <a:rPr lang="cs-CZ" sz="2200" dirty="0" smtClean="0"/>
              <a:t>)</a:t>
            </a:r>
          </a:p>
          <a:p>
            <a:pPr marL="719100" indent="0">
              <a:buNone/>
            </a:pPr>
            <a:endParaRPr lang="cs-CZ" sz="22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Věcné vymezení cíle je nezbytnou podmínkou posouzení potřebnosti a vhodnosti regulace (ex ante i ex post).</a:t>
            </a:r>
          </a:p>
          <a:p>
            <a:pPr marL="0" indent="0">
              <a:buNone/>
            </a:pPr>
            <a:endParaRPr lang="cs-CZ" sz="2200" b="1" dirty="0" smtClean="0"/>
          </a:p>
          <a:p>
            <a:pPr marL="0" indent="0">
              <a:buNone/>
            </a:pPr>
            <a:r>
              <a:rPr lang="cs-CZ" sz="2200" b="1" dirty="0" smtClean="0"/>
              <a:t>Chybná praxe: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RIA se omezuje výlučně na formální cíle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</a:t>
            </a:r>
            <a:r>
              <a:rPr lang="cs-CZ" sz="2200" dirty="0" smtClean="0"/>
              <a:t>jako je např</a:t>
            </a:r>
            <a:r>
              <a:rPr lang="cs-CZ" sz="2200" dirty="0"/>
              <a:t>. řádná transpozice evropské </a:t>
            </a:r>
            <a:r>
              <a:rPr lang="cs-CZ" sz="2200" dirty="0" smtClean="0"/>
              <a:t>směrnice)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243481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Cíl ≠ nástroj jeho dosažení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Vymezení cíle  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200" b="1" dirty="0" smtClean="0">
                <a:solidFill>
                  <a:srgbClr val="00B050"/>
                </a:solidFill>
              </a:rPr>
              <a:t>= konečný cílový stav</a:t>
            </a:r>
          </a:p>
          <a:p>
            <a:pPr marL="702000" indent="0">
              <a:buFont typeface="Courier New" panose="02070309020205020404" pitchFamily="49" charset="0"/>
              <a:buChar char="o"/>
            </a:pPr>
            <a:r>
              <a:rPr lang="cs-CZ" sz="2200" dirty="0" smtClean="0">
                <a:solidFill>
                  <a:srgbClr val="00B050"/>
                </a:solidFill>
              </a:rPr>
              <a:t>   umožňuje volbu optimálního způsobu jeho dosažení</a:t>
            </a:r>
          </a:p>
          <a:p>
            <a:pPr marL="684000">
              <a:buFont typeface="Wingdings" panose="05000000000000000000" pitchFamily="2" charset="2"/>
              <a:buChar char="§"/>
            </a:pPr>
            <a:r>
              <a:rPr lang="cs-CZ" sz="2200" b="1" dirty="0" smtClean="0">
                <a:solidFill>
                  <a:srgbClr val="FF0000"/>
                </a:solidFill>
              </a:rPr>
              <a:t>≠ konkrétní opatření k dosažení cílového stavu</a:t>
            </a:r>
          </a:p>
          <a:p>
            <a:pPr marL="1044900">
              <a:buFont typeface="Courier New" panose="02070309020205020404" pitchFamily="49" charset="0"/>
              <a:buChar char="o"/>
            </a:pPr>
            <a:r>
              <a:rPr lang="cs-CZ" sz="2200" dirty="0">
                <a:solidFill>
                  <a:srgbClr val="FF0000"/>
                </a:solidFill>
              </a:rPr>
              <a:t>p</a:t>
            </a:r>
            <a:r>
              <a:rPr lang="cs-CZ" sz="2200" dirty="0" smtClean="0">
                <a:solidFill>
                  <a:srgbClr val="FF0000"/>
                </a:solidFill>
              </a:rPr>
              <a:t>ředurčuje konkrétní podobu regulace</a:t>
            </a:r>
          </a:p>
          <a:p>
            <a:pPr marL="702000" indent="0">
              <a:buNone/>
            </a:pPr>
            <a:endParaRPr lang="cs-CZ" sz="2200" dirty="0">
              <a:solidFill>
                <a:srgbClr val="FF0000"/>
              </a:solidFill>
            </a:endParaRPr>
          </a:p>
          <a:p>
            <a:pPr marL="324000">
              <a:buFont typeface="Wingdings" panose="05000000000000000000" pitchFamily="2" charset="2"/>
              <a:buChar char="q"/>
            </a:pPr>
            <a:r>
              <a:rPr lang="cs-CZ" sz="2200" dirty="0" smtClean="0"/>
              <a:t>Neplatí pro operativní cíle</a:t>
            </a:r>
          </a:p>
          <a:p>
            <a:pPr marL="0" indent="0">
              <a:buNone/>
            </a:pPr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/>
              <a:t>Chybná praxe: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za cíl je označen konkrétní obsah navrhované právní úpravy (namísto jejího konečného cíle)</a:t>
            </a:r>
            <a:endParaRPr lang="cs-CZ" sz="2200" b="1" dirty="0"/>
          </a:p>
          <a:p>
            <a:pPr marL="0" indent="0">
              <a:buNone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421052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/>
          </a:bodyPr>
          <a:lstStyle/>
          <a:p>
            <a:pPr marL="0" indent="0"/>
            <a:r>
              <a:rPr lang="cs-CZ" sz="3200" b="1" dirty="0" smtClean="0"/>
              <a:t>Hierarchie cílů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/>
              <a:t>Cíle lze stanovit na různých úrovních </a:t>
            </a:r>
            <a:r>
              <a:rPr lang="cs-CZ" sz="2400" b="1" dirty="0" smtClean="0"/>
              <a:t>obecnosti</a:t>
            </a:r>
            <a:r>
              <a:rPr lang="cs-CZ" sz="2400" dirty="0" smtClean="0"/>
              <a:t> 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400" dirty="0" smtClean="0"/>
              <a:t>propojení</a:t>
            </a:r>
          </a:p>
          <a:p>
            <a:pPr marL="702000">
              <a:buFont typeface="Wingdings" panose="05000000000000000000" pitchFamily="2" charset="2"/>
              <a:buChar char="§"/>
            </a:pPr>
            <a:r>
              <a:rPr lang="cs-CZ" sz="2400" dirty="0" smtClean="0"/>
              <a:t>konzistence</a:t>
            </a:r>
          </a:p>
          <a:p>
            <a:pPr marL="0" indent="0">
              <a:buNone/>
            </a:pPr>
            <a:endParaRPr lang="cs-CZ" sz="24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/>
              <a:t>OZ RIA – 3 úrovně</a:t>
            </a:r>
          </a:p>
          <a:p>
            <a:pPr marL="702000" lvl="0">
              <a:buFont typeface="Wingdings" panose="05000000000000000000" pitchFamily="2" charset="2"/>
              <a:buChar char="§"/>
            </a:pPr>
            <a:r>
              <a:rPr lang="cs-CZ" sz="2400" b="1" dirty="0" smtClean="0"/>
              <a:t>obecné  </a:t>
            </a:r>
          </a:p>
          <a:p>
            <a:pPr marL="1062000" lvl="0">
              <a:buFont typeface="Courier New" panose="02070309020205020404" pitchFamily="49" charset="0"/>
              <a:buChar char="o"/>
            </a:pPr>
            <a:r>
              <a:rPr lang="cs-CZ" sz="2400" dirty="0" smtClean="0"/>
              <a:t>vazba na obecné koncepce a strategie</a:t>
            </a:r>
          </a:p>
          <a:p>
            <a:pPr marL="1062000" lvl="0">
              <a:buFont typeface="Courier New" panose="02070309020205020404" pitchFamily="49" charset="0"/>
              <a:buChar char="o"/>
            </a:pPr>
            <a:r>
              <a:rPr lang="cs-CZ" sz="2400" dirty="0" smtClean="0"/>
              <a:t>= celkové </a:t>
            </a:r>
            <a:r>
              <a:rPr lang="cs-CZ" sz="2400" dirty="0"/>
              <a:t>cíle v </a:t>
            </a:r>
            <a:r>
              <a:rPr lang="cs-CZ" sz="2400" dirty="0" smtClean="0"/>
              <a:t>určitém </a:t>
            </a:r>
            <a:r>
              <a:rPr lang="cs-CZ" sz="2400" dirty="0"/>
              <a:t>segmentu společenské </a:t>
            </a:r>
            <a:r>
              <a:rPr lang="cs-CZ" sz="2400" dirty="0" smtClean="0"/>
              <a:t>reality</a:t>
            </a:r>
          </a:p>
          <a:p>
            <a:pPr marL="1062000" lvl="0">
              <a:buFont typeface="Courier New" panose="02070309020205020404" pitchFamily="49" charset="0"/>
              <a:buChar char="o"/>
            </a:pPr>
            <a:r>
              <a:rPr lang="cs-CZ" sz="2400" dirty="0"/>
              <a:t>n</a:t>
            </a:r>
            <a:r>
              <a:rPr lang="cs-CZ" sz="2400" dirty="0" smtClean="0"/>
              <a:t>apř. ochrana zdraví</a:t>
            </a:r>
          </a:p>
          <a:p>
            <a:pPr marL="702000" lvl="0">
              <a:buFont typeface="Wingdings" panose="05000000000000000000" pitchFamily="2" charset="2"/>
              <a:buChar char="§"/>
            </a:pPr>
            <a:r>
              <a:rPr lang="cs-CZ" sz="2400" b="1" dirty="0" smtClean="0"/>
              <a:t>konkrétní </a:t>
            </a:r>
          </a:p>
          <a:p>
            <a:pPr marL="1062000">
              <a:buFont typeface="Courier New" panose="02070309020205020404" pitchFamily="49" charset="0"/>
              <a:buChar char="o"/>
            </a:pPr>
            <a:r>
              <a:rPr lang="cs-CZ" sz="2400" dirty="0"/>
              <a:t>vazba na regulovanou </a:t>
            </a:r>
            <a:r>
              <a:rPr lang="cs-CZ" sz="2400" dirty="0" smtClean="0"/>
              <a:t>oblast</a:t>
            </a:r>
          </a:p>
          <a:p>
            <a:pPr marL="1062000">
              <a:buFont typeface="Courier New" panose="02070309020205020404" pitchFamily="49" charset="0"/>
              <a:buChar char="o"/>
            </a:pPr>
            <a:r>
              <a:rPr lang="cs-CZ" sz="2400" dirty="0" smtClean="0"/>
              <a:t>= konkrétní aplikace obecného cíle v jejím rámci</a:t>
            </a:r>
          </a:p>
          <a:p>
            <a:pPr marL="1062000">
              <a:buFont typeface="Courier New" panose="02070309020205020404" pitchFamily="49" charset="0"/>
              <a:buChar char="o"/>
            </a:pPr>
            <a:r>
              <a:rPr lang="cs-CZ" sz="2400" dirty="0"/>
              <a:t>n</a:t>
            </a:r>
            <a:r>
              <a:rPr lang="cs-CZ" sz="2400" dirty="0" smtClean="0"/>
              <a:t>apř. snížení spotřeby alkoholu u mladistvých</a:t>
            </a:r>
          </a:p>
          <a:p>
            <a:pPr marL="1062000">
              <a:buFont typeface="Courier New" panose="02070309020205020404" pitchFamily="49" charset="0"/>
              <a:buChar char="o"/>
            </a:pPr>
            <a:r>
              <a:rPr lang="cs-CZ" sz="2400" b="1" dirty="0"/>
              <a:t>z</a:t>
            </a:r>
            <a:r>
              <a:rPr lang="cs-CZ" sz="2400" b="1" dirty="0" smtClean="0"/>
              <a:t>áklad RIA</a:t>
            </a:r>
          </a:p>
          <a:p>
            <a:pPr marL="0" indent="0" algn="just">
              <a:buNone/>
            </a:pPr>
            <a:endParaRPr lang="cs-CZ" sz="2000" dirty="0" smtClean="0"/>
          </a:p>
          <a:p>
            <a:pPr algn="just">
              <a:buFont typeface="Wingdings" panose="05000000000000000000" pitchFamily="2" charset="2"/>
              <a:buChar char="q"/>
            </a:pPr>
            <a:endParaRPr lang="cs-CZ" sz="2000" dirty="0" smtClean="0"/>
          </a:p>
          <a:p>
            <a:pPr marL="0" indent="0" algn="just">
              <a:buNone/>
            </a:pPr>
            <a:endParaRPr lang="cs-CZ" sz="2000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6042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cs-CZ" sz="3200" b="1" dirty="0"/>
              <a:t>Hierarchie cílů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>
            <a:normAutofit/>
          </a:bodyPr>
          <a:lstStyle/>
          <a:p>
            <a:pPr marL="702000" lvl="0">
              <a:buFont typeface="Wingdings" panose="05000000000000000000" pitchFamily="2" charset="2"/>
              <a:buChar char="§"/>
            </a:pPr>
            <a:r>
              <a:rPr lang="cs-CZ" sz="2200" b="1" dirty="0"/>
              <a:t>o</a:t>
            </a:r>
            <a:r>
              <a:rPr lang="cs-CZ" sz="2200" b="1" dirty="0" smtClean="0"/>
              <a:t>perativní</a:t>
            </a:r>
          </a:p>
          <a:p>
            <a:pPr marL="1062000">
              <a:buFont typeface="Courier New" panose="02070309020205020404" pitchFamily="49" charset="0"/>
              <a:buChar char="o"/>
            </a:pPr>
            <a:r>
              <a:rPr lang="cs-CZ" sz="2200" dirty="0" smtClean="0"/>
              <a:t>vazba </a:t>
            </a:r>
            <a:r>
              <a:rPr lang="cs-CZ" sz="2200" dirty="0"/>
              <a:t>na zvolenou variantu </a:t>
            </a:r>
            <a:r>
              <a:rPr lang="cs-CZ" sz="2200" dirty="0" smtClean="0"/>
              <a:t>řešení</a:t>
            </a:r>
          </a:p>
          <a:p>
            <a:pPr marL="1062000">
              <a:buFont typeface="Courier New" panose="02070309020205020404" pitchFamily="49" charset="0"/>
              <a:buChar char="o"/>
            </a:pPr>
            <a:r>
              <a:rPr lang="cs-CZ" sz="2200" dirty="0"/>
              <a:t>= bezprostřední výsledky navrhovaných opatření </a:t>
            </a:r>
            <a:endParaRPr lang="cs-CZ" sz="2200" dirty="0" smtClean="0"/>
          </a:p>
          <a:p>
            <a:pPr marL="1062000">
              <a:buFont typeface="Courier New" panose="02070309020205020404" pitchFamily="49" charset="0"/>
              <a:buChar char="o"/>
            </a:pPr>
            <a:r>
              <a:rPr lang="cs-CZ" sz="2200" dirty="0" smtClean="0"/>
              <a:t>např. znemožnění </a:t>
            </a:r>
            <a:r>
              <a:rPr lang="cs-CZ" sz="2200" dirty="0"/>
              <a:t>prodeje alkoholu způsobem neumožňujícím ověřit zletilost kupujícího</a:t>
            </a:r>
          </a:p>
          <a:p>
            <a:pPr marL="0" indent="0">
              <a:buNone/>
            </a:pPr>
            <a:endParaRPr lang="cs-CZ" sz="2200" b="1" dirty="0" smtClean="0"/>
          </a:p>
          <a:p>
            <a:pPr marL="0" indent="0">
              <a:buNone/>
            </a:pPr>
            <a:r>
              <a:rPr lang="cs-CZ" sz="2200" b="1" dirty="0" smtClean="0"/>
              <a:t>Chybná </a:t>
            </a:r>
            <a:r>
              <a:rPr lang="cs-CZ" sz="2200" b="1" dirty="0"/>
              <a:t>praxe: </a:t>
            </a:r>
            <a:endParaRPr lang="cs-CZ" sz="22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2200" dirty="0" smtClean="0"/>
              <a:t>cíle </a:t>
            </a:r>
            <a:r>
              <a:rPr lang="cs-CZ" sz="2200" dirty="0"/>
              <a:t>nejsou hierarchizovány, ale stanoveny pouze na jedné úrovni </a:t>
            </a:r>
            <a:r>
              <a:rPr lang="cs-CZ" sz="2200" dirty="0" smtClean="0"/>
              <a:t>obecnosti (obvykle obecné či operativní;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konkrétní </a:t>
            </a:r>
            <a:r>
              <a:rPr lang="cs-CZ" sz="2200" dirty="0" smtClean="0"/>
              <a:t>cíle často chybí)</a:t>
            </a:r>
            <a:endParaRPr lang="cs-CZ" sz="2200" b="1" dirty="0" smtClean="0"/>
          </a:p>
          <a:p>
            <a:pPr marL="0" lvl="0" indent="0" algn="just">
              <a:buNone/>
            </a:pPr>
            <a:endParaRPr lang="cs-CZ" sz="8000" dirty="0"/>
          </a:p>
          <a:p>
            <a:pPr marL="0" lvl="0" indent="0" algn="just">
              <a:buNone/>
            </a:pPr>
            <a:endParaRPr lang="cs-CZ" sz="8000" dirty="0" smtClean="0"/>
          </a:p>
          <a:p>
            <a:pPr marL="0" lvl="0" indent="0" algn="just">
              <a:buNone/>
            </a:pPr>
            <a:endParaRPr lang="cs-CZ" sz="80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9789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marL="0" indent="0"/>
            <a:r>
              <a:rPr lang="cs-CZ" sz="3200" b="1" dirty="0" smtClean="0"/>
              <a:t>Pravidlo </a:t>
            </a:r>
            <a:r>
              <a:rPr lang="cs-CZ" sz="3200" b="1" dirty="0"/>
              <a:t>SMART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28592"/>
          </a:xfrm>
        </p:spPr>
        <p:txBody>
          <a:bodyPr>
            <a:normAutofit lnSpcReduction="10000"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cs-CZ" sz="2200" b="1" dirty="0" smtClean="0"/>
              <a:t>SMART</a:t>
            </a:r>
            <a:r>
              <a:rPr lang="cs-CZ" sz="2200" dirty="0" smtClean="0"/>
              <a:t> („chytré“) cíle jsou:</a:t>
            </a:r>
          </a:p>
          <a:p>
            <a:pPr marL="0" lvl="0" indent="0">
              <a:buNone/>
            </a:pPr>
            <a:endParaRPr lang="cs-CZ" sz="2200" dirty="0" smtClean="0"/>
          </a:p>
          <a:p>
            <a:pPr marL="702000" lvl="0">
              <a:buFont typeface="Wingdings" panose="05000000000000000000" pitchFamily="2" charset="2"/>
              <a:buChar char="§"/>
            </a:pPr>
            <a:r>
              <a:rPr lang="cs-CZ" sz="2200" b="1" dirty="0" smtClean="0"/>
              <a:t>specifické</a:t>
            </a:r>
            <a:r>
              <a:rPr lang="cs-CZ" sz="2200" dirty="0" smtClean="0"/>
              <a:t> </a:t>
            </a:r>
            <a:endParaRPr lang="cs-CZ" sz="2200" dirty="0"/>
          </a:p>
          <a:p>
            <a:pPr marL="1044900">
              <a:buFont typeface="Courier New" panose="02070309020205020404" pitchFamily="49" charset="0"/>
              <a:buChar char="o"/>
            </a:pPr>
            <a:r>
              <a:rPr lang="cs-CZ" sz="2200" dirty="0"/>
              <a:t>dostatečně konkrétní, aby umožňovaly jednotný výklad</a:t>
            </a:r>
          </a:p>
          <a:p>
            <a:pPr marL="702000" lvl="0">
              <a:buFont typeface="Wingdings" panose="05000000000000000000" pitchFamily="2" charset="2"/>
              <a:buChar char="§"/>
            </a:pPr>
            <a:r>
              <a:rPr lang="cs-CZ" sz="2200" b="1" dirty="0" smtClean="0"/>
              <a:t>měřitelné</a:t>
            </a:r>
            <a:r>
              <a:rPr lang="cs-CZ" sz="2200" dirty="0" smtClean="0"/>
              <a:t> </a:t>
            </a:r>
            <a:endParaRPr lang="cs-CZ" sz="2200" dirty="0"/>
          </a:p>
          <a:p>
            <a:pPr marL="1044900" lvl="0">
              <a:buFont typeface="Courier New" panose="02070309020205020404" pitchFamily="49" charset="0"/>
              <a:buChar char="o"/>
            </a:pPr>
            <a:r>
              <a:rPr lang="cs-CZ" sz="2200" dirty="0"/>
              <a:t>ideálně prostřednictvím  kvantifikovaných ukazatelů</a:t>
            </a:r>
          </a:p>
          <a:p>
            <a:pPr marL="702000" lvl="0">
              <a:buFont typeface="Wingdings" panose="05000000000000000000" pitchFamily="2" charset="2"/>
              <a:buChar char="§"/>
            </a:pPr>
            <a:r>
              <a:rPr lang="cs-CZ" sz="2200" b="1" dirty="0" smtClean="0"/>
              <a:t>akceptovatelné</a:t>
            </a:r>
            <a:r>
              <a:rPr lang="cs-CZ" sz="2200" dirty="0" smtClean="0"/>
              <a:t> </a:t>
            </a:r>
            <a:endParaRPr lang="cs-CZ" sz="2200" dirty="0"/>
          </a:p>
          <a:p>
            <a:pPr marL="1044900">
              <a:buFont typeface="Courier New" panose="02070309020205020404" pitchFamily="49" charset="0"/>
              <a:buChar char="o"/>
            </a:pPr>
            <a:r>
              <a:rPr lang="cs-CZ" sz="2200" dirty="0"/>
              <a:t>směřující k dosažení společensky žádoucích hodnot</a:t>
            </a:r>
          </a:p>
          <a:p>
            <a:pPr marL="702000" lvl="0">
              <a:buFont typeface="Wingdings" panose="05000000000000000000" pitchFamily="2" charset="2"/>
              <a:buChar char="§"/>
            </a:pPr>
            <a:r>
              <a:rPr lang="cs-CZ" sz="2200" b="1" dirty="0" smtClean="0"/>
              <a:t>reálné</a:t>
            </a:r>
            <a:r>
              <a:rPr lang="cs-CZ" sz="2200" dirty="0" smtClean="0"/>
              <a:t> </a:t>
            </a:r>
          </a:p>
          <a:p>
            <a:pPr marL="702000" lvl="0" indent="0">
              <a:buFont typeface="Courier New" panose="02070309020205020404" pitchFamily="49" charset="0"/>
              <a:buChar char="o"/>
            </a:pPr>
            <a:r>
              <a:rPr lang="cs-CZ" sz="2200" dirty="0" smtClean="0"/>
              <a:t>    skutečně dosažitelné</a:t>
            </a:r>
          </a:p>
          <a:p>
            <a:pPr marL="702000" lvl="0">
              <a:buFont typeface="Wingdings" panose="05000000000000000000" pitchFamily="2" charset="2"/>
              <a:buChar char="§"/>
            </a:pPr>
            <a:r>
              <a:rPr lang="cs-CZ" sz="2200" b="1" dirty="0"/>
              <a:t>t</a:t>
            </a:r>
            <a:r>
              <a:rPr lang="cs-CZ" sz="2200" b="1" dirty="0" smtClean="0"/>
              <a:t>ermínované</a:t>
            </a:r>
          </a:p>
          <a:p>
            <a:pPr marL="702000" lvl="0" indent="0">
              <a:buFont typeface="Courier New" panose="02070309020205020404" pitchFamily="49" charset="0"/>
              <a:buChar char="o"/>
            </a:pPr>
            <a:r>
              <a:rPr lang="cs-CZ" sz="2200" dirty="0" smtClean="0"/>
              <a:t>    s určením okamžiku, k němuž lze zhodnotit míru jejich naplnění</a:t>
            </a:r>
          </a:p>
          <a:p>
            <a:pPr marL="1044900">
              <a:buFont typeface="Courier New" panose="02070309020205020404" pitchFamily="49" charset="0"/>
              <a:buChar char="o"/>
            </a:pPr>
            <a:r>
              <a:rPr lang="cs-CZ" sz="2200" dirty="0"/>
              <a:t> cíle </a:t>
            </a:r>
            <a:r>
              <a:rPr lang="cs-CZ" sz="2200" dirty="0" smtClean="0"/>
              <a:t>krátkodobé/střednědobé/dlouhodobé</a:t>
            </a:r>
            <a:endParaRPr lang="cs-CZ" sz="2200" dirty="0"/>
          </a:p>
          <a:p>
            <a:pPr marL="702000" lvl="0" indent="0">
              <a:buFont typeface="Courier New" panose="02070309020205020404" pitchFamily="49" charset="0"/>
              <a:buChar char="o"/>
            </a:pPr>
            <a:endParaRPr lang="cs-CZ" sz="2200" dirty="0" smtClean="0"/>
          </a:p>
          <a:p>
            <a:pPr marL="702000" lvl="0" indent="0">
              <a:buFont typeface="Courier New" panose="02070309020205020404" pitchFamily="49" charset="0"/>
              <a:buChar char="o"/>
            </a:pPr>
            <a:endParaRPr lang="cs-CZ" sz="2200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8856868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653</TotalTime>
  <Words>439</Words>
  <Application>Microsoft Office PowerPoint</Application>
  <PresentationFormat>Předvádění na obrazovce (4:3)</PresentationFormat>
  <Paragraphs>138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prezentace</vt:lpstr>
      <vt:lpstr>Prezentace aplikace PowerPoint</vt:lpstr>
      <vt:lpstr>Obsah </vt:lpstr>
      <vt:lpstr> Úvod </vt:lpstr>
      <vt:lpstr>Základní pravidla pro vymezení cílů: </vt:lpstr>
      <vt:lpstr>Věcný cíl</vt:lpstr>
      <vt:lpstr>Cíl ≠ nástroj jeho dosažení</vt:lpstr>
      <vt:lpstr>Hierarchie cílů</vt:lpstr>
      <vt:lpstr>Hierarchie cílů</vt:lpstr>
      <vt:lpstr>Pravidlo SMART</vt:lpstr>
      <vt:lpstr>Pravidlo SMART</vt:lpstr>
      <vt:lpstr>Vzájemná vazba cílů</vt:lpstr>
      <vt:lpstr>Prezentace aplikace PowerPoint</vt:lpstr>
    </vt:vector>
  </TitlesOfParts>
  <Company>Úřad vlády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Havelková Markéta</dc:creator>
  <cp:lastModifiedBy>Soňa Mačejová</cp:lastModifiedBy>
  <cp:revision>86</cp:revision>
  <cp:lastPrinted>2016-05-12T11:23:06Z</cp:lastPrinted>
  <dcterms:created xsi:type="dcterms:W3CDTF">2017-12-28T09:29:11Z</dcterms:created>
  <dcterms:modified xsi:type="dcterms:W3CDTF">2018-04-19T05:56:48Z</dcterms:modified>
</cp:coreProperties>
</file>