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90" r:id="rId3"/>
    <p:sldId id="268" r:id="rId4"/>
    <p:sldId id="269" r:id="rId5"/>
    <p:sldId id="283" r:id="rId6"/>
    <p:sldId id="285" r:id="rId7"/>
    <p:sldId id="286" r:id="rId8"/>
    <p:sldId id="287" r:id="rId9"/>
    <p:sldId id="291" r:id="rId10"/>
    <p:sldId id="295" r:id="rId11"/>
    <p:sldId id="272" r:id="rId12"/>
    <p:sldId id="293" r:id="rId13"/>
    <p:sldId id="294" r:id="rId14"/>
    <p:sldId id="266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90" d="100"/>
          <a:sy n="90" d="100"/>
        </p:scale>
        <p:origin x="-226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ut.stepan@vlada.cz" TargetMode="External"/><Relationship Id="rId2" Type="http://schemas.openxmlformats.org/officeDocument/2006/relationships/hyperlink" Target="mailto:havelkova.marketa@vlada.cz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ia.vlada.cz/" TargetMode="External"/><Relationship Id="rId4" Type="http://schemas.openxmlformats.org/officeDocument/2006/relationships/hyperlink" Target="mailto:ria@vlada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59228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VYMEZENÍ VARIANT</a:t>
            </a: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Oddělení pro koordinaci procesu </a:t>
            </a: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</a:t>
            </a: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dopadů regulace (RIA)</a:t>
            </a:r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Praha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duben 2018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Srozumitelný popis variant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 fontScale="92500" lnSpcReduction="20000"/>
          </a:bodyPr>
          <a:lstStyle/>
          <a:p>
            <a:pPr marL="0">
              <a:buFont typeface="Wingdings" panose="05000000000000000000" pitchFamily="2" charset="2"/>
              <a:buChar char="q"/>
            </a:pPr>
            <a:r>
              <a:rPr lang="cs-CZ" sz="2400" dirty="0" smtClean="0"/>
              <a:t>Popis</a:t>
            </a:r>
          </a:p>
          <a:p>
            <a:pPr marL="0" indent="0">
              <a:buNone/>
            </a:pPr>
            <a:endParaRPr lang="cs-CZ" sz="1500" dirty="0"/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400" b="1" dirty="0"/>
              <a:t>o</a:t>
            </a:r>
            <a:r>
              <a:rPr lang="cs-CZ" sz="2400" b="1" dirty="0" smtClean="0"/>
              <a:t>bsahu</a:t>
            </a:r>
            <a:r>
              <a:rPr lang="cs-CZ" sz="2400" dirty="0" smtClean="0"/>
              <a:t> variant, tj. </a:t>
            </a:r>
          </a:p>
          <a:p>
            <a:pPr marL="1080000">
              <a:buFont typeface="Courier New" panose="02070309020205020404" pitchFamily="49" charset="0"/>
              <a:buChar char="o"/>
            </a:pPr>
            <a:r>
              <a:rPr lang="cs-CZ" sz="2400" dirty="0"/>
              <a:t>v</a:t>
            </a:r>
            <a:r>
              <a:rPr lang="cs-CZ" sz="2400" dirty="0" smtClean="0"/>
              <a:t>ěcná </a:t>
            </a:r>
            <a:r>
              <a:rPr lang="cs-CZ" sz="2400" b="1" dirty="0" smtClean="0"/>
              <a:t>podstata</a:t>
            </a:r>
            <a:r>
              <a:rPr lang="cs-CZ" sz="2400" dirty="0" smtClean="0"/>
              <a:t> konkrétního </a:t>
            </a:r>
            <a:r>
              <a:rPr lang="cs-CZ" sz="2400" b="1" dirty="0" smtClean="0"/>
              <a:t>řešení</a:t>
            </a:r>
          </a:p>
          <a:p>
            <a:pPr marL="1080000">
              <a:buFont typeface="Courier New" panose="02070309020205020404" pitchFamily="49" charset="0"/>
              <a:buChar char="o"/>
            </a:pPr>
            <a:r>
              <a:rPr lang="cs-CZ" sz="2400" dirty="0"/>
              <a:t>v</a:t>
            </a:r>
            <a:r>
              <a:rPr lang="cs-CZ" sz="2400" dirty="0" smtClean="0"/>
              <a:t>ysvětlení, </a:t>
            </a:r>
            <a:r>
              <a:rPr lang="cs-CZ" sz="2400" b="1" dirty="0" smtClean="0"/>
              <a:t>jak</a:t>
            </a:r>
            <a:r>
              <a:rPr lang="cs-CZ" sz="2400" dirty="0" smtClean="0"/>
              <a:t> varianta řeší problém/</a:t>
            </a:r>
            <a:r>
              <a:rPr lang="cs-CZ" sz="2400" b="1" dirty="0" smtClean="0"/>
              <a:t>vede k cíli</a:t>
            </a:r>
          </a:p>
          <a:p>
            <a:pPr marL="377100" indent="0">
              <a:buNone/>
            </a:pPr>
            <a:endParaRPr lang="cs-CZ" sz="1500" dirty="0" smtClean="0"/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400" dirty="0" smtClean="0"/>
              <a:t>jednoznačný, stručný, </a:t>
            </a:r>
            <a:r>
              <a:rPr lang="cs-CZ" sz="2400" b="1" dirty="0" smtClean="0"/>
              <a:t>srozumitelný </a:t>
            </a:r>
          </a:p>
          <a:p>
            <a:pPr marL="720000" indent="0">
              <a:buNone/>
            </a:pPr>
            <a:r>
              <a:rPr lang="cs-CZ" sz="2400" dirty="0" smtClean="0"/>
              <a:t>(i pro adresáta bez předběžné znalosti problematiky)</a:t>
            </a:r>
            <a:endParaRPr lang="cs-CZ" sz="2400" dirty="0"/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Chybná </a:t>
            </a:r>
            <a:r>
              <a:rPr lang="cs-CZ" sz="2400" b="1" dirty="0"/>
              <a:t>praxe: </a:t>
            </a:r>
            <a:endParaRPr lang="cs-CZ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v</a:t>
            </a:r>
            <a:r>
              <a:rPr lang="cs-CZ" sz="2400" dirty="0" smtClean="0"/>
              <a:t>arianty nejsou popsány dostatečně srozumitelně 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400" dirty="0"/>
              <a:t>p</a:t>
            </a:r>
            <a:r>
              <a:rPr lang="cs-CZ" sz="2400" dirty="0" smtClean="0"/>
              <a:t>opis je vágní 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400" dirty="0" smtClean="0"/>
              <a:t>namísto </a:t>
            </a:r>
            <a:r>
              <a:rPr lang="cs-CZ" sz="2400" dirty="0"/>
              <a:t>popisu věcné podstaty se použije odkazu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na </a:t>
            </a:r>
            <a:r>
              <a:rPr lang="cs-CZ" sz="2400" dirty="0"/>
              <a:t>právní předpisy (zrušení určitého § namísto zrušení určitého </a:t>
            </a:r>
            <a:r>
              <a:rPr lang="cs-CZ" sz="2400" dirty="0" smtClean="0"/>
              <a:t>institutu)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není </a:t>
            </a:r>
            <a:r>
              <a:rPr lang="cs-CZ" sz="2400" dirty="0"/>
              <a:t>specifikován </a:t>
            </a:r>
            <a:r>
              <a:rPr lang="cs-CZ" sz="2400" dirty="0" smtClean="0"/>
              <a:t>vztah variant k cílům</a:t>
            </a:r>
            <a:endParaRPr lang="cs-CZ" sz="2400" dirty="0"/>
          </a:p>
          <a:p>
            <a:pPr marL="648000" indent="0" algn="just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276332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200" b="1" dirty="0" smtClean="0"/>
              <a:t>Vyřazení variant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b="1" dirty="0" smtClean="0"/>
              <a:t>Předběžná analýza </a:t>
            </a:r>
            <a:r>
              <a:rPr lang="cs-CZ" sz="2200" dirty="0" smtClean="0"/>
              <a:t>(před podrobným vyhodnocováním nákladů </a:t>
            </a:r>
            <a:br>
              <a:rPr lang="cs-CZ" sz="2200" dirty="0" smtClean="0"/>
            </a:br>
            <a:r>
              <a:rPr lang="cs-CZ" sz="2200" dirty="0" smtClean="0"/>
              <a:t>a přínosů)   </a:t>
            </a:r>
          </a:p>
          <a:p>
            <a:pPr marL="0" indent="0">
              <a:buNone/>
            </a:pPr>
            <a:r>
              <a:rPr lang="cs-CZ" sz="2000" dirty="0" smtClean="0"/>
              <a:t> 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200" b="1" dirty="0"/>
              <a:t>v</a:t>
            </a:r>
            <a:r>
              <a:rPr lang="cs-CZ" sz="2200" b="1" dirty="0" smtClean="0"/>
              <a:t>yřazení variant</a:t>
            </a:r>
            <a:r>
              <a:rPr lang="cs-CZ" sz="2200" dirty="0" smtClean="0"/>
              <a:t>, které (ani částečně) </a:t>
            </a:r>
            <a:r>
              <a:rPr lang="cs-CZ" sz="2200" b="1" dirty="0" smtClean="0"/>
              <a:t>nevedou </a:t>
            </a:r>
            <a:r>
              <a:rPr lang="cs-CZ" sz="2200" b="1" dirty="0"/>
              <a:t>ke </a:t>
            </a:r>
            <a:r>
              <a:rPr lang="cs-CZ" sz="2200" dirty="0"/>
              <a:t>stanovenému </a:t>
            </a:r>
            <a:r>
              <a:rPr lang="cs-CZ" sz="2200" b="1" dirty="0" smtClean="0"/>
              <a:t>cíli</a:t>
            </a:r>
            <a:r>
              <a:rPr lang="cs-CZ" sz="2200" dirty="0" smtClean="0"/>
              <a:t>, tj.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nesměřují k němu </a:t>
            </a:r>
            <a:r>
              <a:rPr lang="cs-CZ" sz="2200" b="1" dirty="0" smtClean="0"/>
              <a:t>svým obsahem</a:t>
            </a:r>
            <a:r>
              <a:rPr lang="cs-CZ" sz="2200" dirty="0" smtClean="0"/>
              <a:t>, nebo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jsou </a:t>
            </a:r>
            <a:r>
              <a:rPr lang="cs-CZ" sz="2200" b="1" dirty="0" smtClean="0"/>
              <a:t>nerealizovatelné</a:t>
            </a:r>
            <a:r>
              <a:rPr lang="cs-CZ" sz="2200" dirty="0" smtClean="0"/>
              <a:t> </a:t>
            </a:r>
            <a:r>
              <a:rPr lang="cs-CZ" sz="2200" dirty="0"/>
              <a:t>(např. </a:t>
            </a:r>
            <a:r>
              <a:rPr lang="cs-CZ" sz="2200" dirty="0" smtClean="0"/>
              <a:t>nejsou </a:t>
            </a:r>
            <a:r>
              <a:rPr lang="cs-CZ" sz="2200" dirty="0"/>
              <a:t>technologicky proveditelné, kolidují s obsahem právních předpisů vyšší právní síly, včetně Ústavy či mezinárodních </a:t>
            </a:r>
            <a:r>
              <a:rPr lang="cs-CZ" sz="2200" dirty="0" smtClean="0"/>
              <a:t>smluv apod.) 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Chybná praxe: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v ZZ RIA dochází k transparentnímu vyřazení variant pouze sporadicky (= není zřejmé, zda byly zvažovány i další alternativy a proč byly popř. vyřazeny bez plnohodnotného vyhodnocení) </a:t>
            </a:r>
            <a:endParaRPr lang="cs-CZ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dolů 3"/>
          <p:cNvSpPr/>
          <p:nvPr/>
        </p:nvSpPr>
        <p:spPr>
          <a:xfrm>
            <a:off x="4139952" y="1484784"/>
            <a:ext cx="484632" cy="69037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052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200" b="1" dirty="0" smtClean="0"/>
              <a:t>Vymezení variant v případě implementačního právního předpisu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Právní předpis implementující právo EU </a:t>
            </a:r>
          </a:p>
          <a:p>
            <a:endParaRPr lang="cs-CZ" sz="2200" dirty="0" smtClean="0"/>
          </a:p>
          <a:p>
            <a:endParaRPr lang="cs-CZ" sz="2200" dirty="0" smtClean="0"/>
          </a:p>
          <a:p>
            <a:pPr marL="288000" indent="0">
              <a:buNone/>
            </a:pPr>
            <a:r>
              <a:rPr lang="cs-CZ" sz="2200" dirty="0" smtClean="0"/>
              <a:t>varianty = možná </a:t>
            </a:r>
            <a:r>
              <a:rPr lang="cs-CZ" sz="2200" b="1" dirty="0" smtClean="0"/>
              <a:t>řešení</a:t>
            </a:r>
            <a:r>
              <a:rPr lang="cs-CZ" sz="2200" dirty="0" smtClean="0"/>
              <a:t> </a:t>
            </a:r>
            <a:r>
              <a:rPr lang="cs-CZ" sz="2200" b="1" dirty="0" smtClean="0"/>
              <a:t>v rámci </a:t>
            </a:r>
            <a:r>
              <a:rPr lang="cs-CZ" sz="2200" dirty="0" smtClean="0"/>
              <a:t>národní </a:t>
            </a:r>
            <a:r>
              <a:rPr lang="cs-CZ" sz="2200" b="1" dirty="0" smtClean="0"/>
              <a:t>diskrece</a:t>
            </a:r>
            <a:r>
              <a:rPr lang="cs-CZ" sz="2200" dirty="0" smtClean="0"/>
              <a:t>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b="1" dirty="0" smtClean="0"/>
              <a:t>(= </a:t>
            </a:r>
            <a:r>
              <a:rPr lang="cs-CZ" sz="2200" b="1" dirty="0" smtClean="0"/>
              <a:t>reálné alternativy</a:t>
            </a:r>
            <a:r>
              <a:rPr lang="cs-CZ" sz="2200" dirty="0" smtClean="0"/>
              <a:t> konkrétní podoby právního předpisu) , </a:t>
            </a:r>
            <a:br>
              <a:rPr lang="cs-CZ" sz="2200" dirty="0" smtClean="0"/>
            </a:b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Všechny případy tzv. </a:t>
            </a:r>
            <a:r>
              <a:rPr lang="cs-CZ" sz="2200" b="1" dirty="0" err="1" smtClean="0"/>
              <a:t>gold-platingu</a:t>
            </a:r>
            <a:r>
              <a:rPr lang="cs-CZ" sz="2200" dirty="0" smtClean="0"/>
              <a:t> je třeba </a:t>
            </a:r>
            <a:r>
              <a:rPr lang="cs-CZ" sz="2200" b="1" dirty="0" smtClean="0"/>
              <a:t>odůvodnit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 </a:t>
            </a:r>
          </a:p>
          <a:p>
            <a:pPr marL="288000" indent="0">
              <a:buNone/>
            </a:pPr>
            <a:r>
              <a:rPr lang="cs-CZ" sz="2200" b="1" dirty="0" smtClean="0"/>
              <a:t>posouzení</a:t>
            </a:r>
            <a:r>
              <a:rPr lang="cs-CZ" sz="2200" dirty="0" smtClean="0"/>
              <a:t> jejich </a:t>
            </a:r>
            <a:r>
              <a:rPr lang="cs-CZ" sz="2200" b="1" dirty="0" smtClean="0"/>
              <a:t>nezbytnosti</a:t>
            </a:r>
            <a:r>
              <a:rPr lang="cs-CZ" sz="2200" dirty="0" smtClean="0"/>
              <a:t> a </a:t>
            </a:r>
            <a:r>
              <a:rPr lang="cs-CZ" sz="2200" b="1" dirty="0" smtClean="0"/>
              <a:t>vhodnosti</a:t>
            </a:r>
            <a:r>
              <a:rPr lang="cs-CZ" sz="2200" dirty="0" smtClean="0"/>
              <a:t> jejich konkrétní podoby</a:t>
            </a:r>
          </a:p>
          <a:p>
            <a:pPr marL="0" indent="0">
              <a:buNone/>
            </a:pPr>
            <a:endParaRPr lang="cs-CZ" sz="2200" dirty="0" smtClean="0"/>
          </a:p>
          <a:p>
            <a:pPr marL="288000" indent="0">
              <a:buNone/>
            </a:pPr>
            <a:r>
              <a:rPr lang="cs-CZ" sz="2200" b="1" dirty="0" smtClean="0"/>
              <a:t>prevence</a:t>
            </a:r>
            <a:r>
              <a:rPr lang="cs-CZ" sz="2200" dirty="0" smtClean="0"/>
              <a:t> vzniku </a:t>
            </a:r>
            <a:r>
              <a:rPr lang="cs-CZ" sz="2200" b="1" dirty="0"/>
              <a:t>nadbytečné</a:t>
            </a:r>
            <a:r>
              <a:rPr lang="cs-CZ" sz="2200" dirty="0"/>
              <a:t> regulatorní </a:t>
            </a:r>
            <a:r>
              <a:rPr lang="cs-CZ" sz="2200" b="1" dirty="0" smtClean="0"/>
              <a:t>zátěže</a:t>
            </a:r>
            <a:endParaRPr lang="cs-CZ" sz="2200" b="1" dirty="0"/>
          </a:p>
        </p:txBody>
      </p:sp>
      <p:sp>
        <p:nvSpPr>
          <p:cNvPr id="4" name="Šipka dolů 3"/>
          <p:cNvSpPr/>
          <p:nvPr/>
        </p:nvSpPr>
        <p:spPr>
          <a:xfrm>
            <a:off x="4026102" y="1772816"/>
            <a:ext cx="484632" cy="648072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4026102" y="4125357"/>
            <a:ext cx="513021" cy="648072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Šipka dolů 8"/>
          <p:cNvSpPr/>
          <p:nvPr/>
        </p:nvSpPr>
        <p:spPr>
          <a:xfrm>
            <a:off x="4039467" y="5301208"/>
            <a:ext cx="513021" cy="648072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0920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Vymezení variant v případě implementačního právního předpisu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4452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spc="-30" dirty="0" smtClean="0"/>
              <a:t>„Nulová“</a:t>
            </a:r>
            <a:r>
              <a:rPr lang="cs-CZ" sz="2200" spc="-30" dirty="0" smtClean="0"/>
              <a:t> </a:t>
            </a:r>
            <a:r>
              <a:rPr lang="cs-CZ" sz="2200" b="1" spc="-30" dirty="0" smtClean="0"/>
              <a:t>varianta </a:t>
            </a:r>
            <a:r>
              <a:rPr lang="cs-CZ" sz="2200" spc="-30" dirty="0" smtClean="0"/>
              <a:t>(báze pro porovnání dopadů dalších variant) </a:t>
            </a:r>
            <a:r>
              <a:rPr lang="cs-CZ" sz="2200" dirty="0" smtClean="0"/>
              <a:t>= </a:t>
            </a:r>
            <a:r>
              <a:rPr lang="cs-CZ" sz="2200" b="1" dirty="0" smtClean="0"/>
              <a:t>minimalistická transpozice </a:t>
            </a:r>
            <a:r>
              <a:rPr lang="cs-CZ" sz="2200" dirty="0" smtClean="0"/>
              <a:t>=</a:t>
            </a:r>
            <a:r>
              <a:rPr lang="cs-CZ" sz="2200" b="1" dirty="0" smtClean="0"/>
              <a:t>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nejméně </a:t>
            </a:r>
            <a:r>
              <a:rPr lang="cs-CZ" sz="2200" dirty="0"/>
              <a:t>zatěžující z možných alternativ nabízených </a:t>
            </a:r>
            <a:r>
              <a:rPr lang="cs-CZ" sz="2200" dirty="0" smtClean="0"/>
              <a:t>směrnicí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využití </a:t>
            </a:r>
            <a:r>
              <a:rPr lang="cs-CZ" sz="2200" dirty="0"/>
              <a:t>výjimky snižující </a:t>
            </a:r>
            <a:r>
              <a:rPr lang="cs-CZ" sz="2200" dirty="0" smtClean="0"/>
              <a:t>zátěž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nevyužití </a:t>
            </a:r>
            <a:r>
              <a:rPr lang="cs-CZ" sz="2200" dirty="0"/>
              <a:t>výjimky zvyšující </a:t>
            </a:r>
            <a:r>
              <a:rPr lang="cs-CZ" sz="2200" dirty="0" smtClean="0"/>
              <a:t>zátěž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nevyužití </a:t>
            </a:r>
            <a:r>
              <a:rPr lang="cs-CZ" sz="2200" dirty="0"/>
              <a:t>možnosti rozšíření působnosti </a:t>
            </a:r>
            <a:r>
              <a:rPr lang="cs-CZ" sz="2200" dirty="0" smtClean="0"/>
              <a:t>směrnice </a:t>
            </a:r>
          </a:p>
          <a:p>
            <a:pPr marL="0" indent="0">
              <a:buNone/>
            </a:pPr>
            <a:r>
              <a:rPr lang="cs-CZ" sz="2200" b="1" dirty="0" smtClean="0"/>
              <a:t>Chybná </a:t>
            </a:r>
            <a:r>
              <a:rPr lang="cs-CZ" sz="2200" b="1" dirty="0"/>
              <a:t>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varianty se nevztahují k reálným možnostem v rámci diskrece  (místo nich jen přijetí/nepřijetí transpoziční úpravy)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rozsah </a:t>
            </a:r>
            <a:r>
              <a:rPr lang="cs-CZ" sz="2200" dirty="0" err="1" smtClean="0"/>
              <a:t>gold-platingu</a:t>
            </a:r>
            <a:r>
              <a:rPr lang="cs-CZ" sz="2200" dirty="0" smtClean="0"/>
              <a:t> (a často ani diskrece) není v ZZ RIA specifikován, tím méně pak odůvodněn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5298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2132856"/>
            <a:ext cx="7128792" cy="3960440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dirty="0" smtClean="0">
                <a:solidFill>
                  <a:srgbClr val="1F497D"/>
                </a:solidFill>
              </a:rPr>
              <a:t/>
            </a:r>
            <a:br>
              <a:rPr lang="cs-CZ" sz="2400" b="1" dirty="0" smtClean="0">
                <a:solidFill>
                  <a:srgbClr val="1F497D"/>
                </a:solidFill>
              </a:rPr>
            </a:br>
            <a:endParaRPr lang="cs-CZ" sz="2000" b="1" dirty="0">
              <a:solidFill>
                <a:schemeClr val="tx1"/>
              </a:solidFill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Markéta Havelková</a:t>
            </a:r>
          </a:p>
          <a:p>
            <a:r>
              <a:rPr lang="cs-CZ" sz="2200" b="1" dirty="0">
                <a:solidFill>
                  <a:schemeClr val="tx1"/>
                </a:solidFill>
              </a:rPr>
              <a:t>Ing. Štěpán </a:t>
            </a:r>
            <a:r>
              <a:rPr lang="cs-CZ" sz="2200" b="1" dirty="0" err="1">
                <a:solidFill>
                  <a:schemeClr val="tx1"/>
                </a:solidFill>
              </a:rPr>
              <a:t>Růt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2"/>
              </a:rPr>
              <a:t>havelkova.marketa@vlada.cz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3"/>
              </a:rPr>
              <a:t>rut.stepan@vlada.cz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4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5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Obsah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52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úvod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základní pravidla pro správné vymezení variant</a:t>
            </a:r>
          </a:p>
          <a:p>
            <a:endParaRPr lang="cs-CZ" sz="2400" dirty="0" smtClean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400" dirty="0"/>
              <a:t>š</a:t>
            </a:r>
            <a:r>
              <a:rPr lang="cs-CZ" sz="2400" dirty="0" smtClean="0"/>
              <a:t>iroké spektrum variant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400" dirty="0"/>
              <a:t>n</a:t>
            </a:r>
            <a:r>
              <a:rPr lang="cs-CZ" sz="2400" dirty="0" smtClean="0"/>
              <a:t>ezaujaté vymezení variant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400" dirty="0" smtClean="0"/>
              <a:t>vzájemná porovnatelnost variant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400" dirty="0"/>
              <a:t>srozumitelný popis variant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400" dirty="0" smtClean="0"/>
              <a:t>vyřazení variant nevedoucích k cíli</a:t>
            </a:r>
          </a:p>
          <a:p>
            <a:pPr marL="593100" indent="0">
              <a:buNone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v</a:t>
            </a:r>
            <a:r>
              <a:rPr lang="cs-CZ" sz="2400" dirty="0" smtClean="0"/>
              <a:t>ymezení variant u implementačních právních předpisů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29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Úvod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Varianty = možná </a:t>
            </a:r>
            <a:r>
              <a:rPr lang="cs-CZ" sz="2200" b="1" dirty="0" smtClean="0"/>
              <a:t>alternativní řešení </a:t>
            </a:r>
            <a:r>
              <a:rPr lang="cs-CZ" sz="2200" dirty="0" smtClean="0"/>
              <a:t>odstranění problému/naplnění stanovených cílů</a:t>
            </a:r>
          </a:p>
          <a:p>
            <a:pPr marL="0" indent="0">
              <a:buNone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Je třeba vymezit/vyhodnotit </a:t>
            </a:r>
            <a:r>
              <a:rPr lang="cs-CZ" sz="2200" b="1" dirty="0" smtClean="0"/>
              <a:t>všechny relevantní alternativy </a:t>
            </a:r>
            <a:r>
              <a:rPr lang="cs-CZ" sz="2200" dirty="0" smtClean="0"/>
              <a:t>věcného řešení 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/>
              <a:t>	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	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z</a:t>
            </a:r>
            <a:r>
              <a:rPr lang="cs-CZ" sz="2200" dirty="0" smtClean="0"/>
              <a:t>působilý podklad  </a:t>
            </a:r>
            <a:r>
              <a:rPr lang="cs-CZ" sz="2200" dirty="0"/>
              <a:t>pro politické rozhodnutí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zefektivnění dalšího legislativního procesu</a:t>
            </a:r>
          </a:p>
          <a:p>
            <a:pPr marL="0" indent="0" algn="just">
              <a:buNone/>
            </a:pPr>
            <a:endParaRPr lang="cs-CZ" sz="2000" dirty="0" smtClean="0"/>
          </a:p>
          <a:p>
            <a:pPr marL="0" indent="0" algn="just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Šipka dolů 3"/>
          <p:cNvSpPr/>
          <p:nvPr/>
        </p:nvSpPr>
        <p:spPr>
          <a:xfrm>
            <a:off x="3497356" y="2924944"/>
            <a:ext cx="484632" cy="1008112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747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pravidla pro vymezení </a:t>
            </a:r>
            <a:r>
              <a:rPr lang="cs-CZ" sz="3200" b="1" dirty="0" smtClean="0"/>
              <a:t>variant: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 smtClean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Je třeba zvážit co </a:t>
            </a:r>
            <a:r>
              <a:rPr lang="cs-CZ" sz="2200" b="1" dirty="0" smtClean="0"/>
              <a:t>nejširší spektrum </a:t>
            </a:r>
            <a:r>
              <a:rPr lang="cs-CZ" sz="2200" dirty="0" smtClean="0"/>
              <a:t>možných variant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Varianty musejí být vymezeny </a:t>
            </a:r>
            <a:r>
              <a:rPr lang="cs-CZ" sz="2200" b="1" dirty="0" smtClean="0"/>
              <a:t>nezaujatě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Varianty je třeba koncipovat tak, aby umožňovaly </a:t>
            </a:r>
            <a:r>
              <a:rPr lang="cs-CZ" sz="2200" b="1" dirty="0" smtClean="0"/>
              <a:t>vzájemné porovnání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Obsah variant je třeba </a:t>
            </a:r>
            <a:r>
              <a:rPr lang="cs-CZ" sz="2200" b="1" dirty="0" smtClean="0"/>
              <a:t>srozumitelně popsat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Před podrobným vyhodnocením variant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jejich přínosů </a:t>
            </a:r>
            <a:r>
              <a:rPr lang="cs-CZ" sz="2200" dirty="0" smtClean="0"/>
              <a:t>a </a:t>
            </a:r>
            <a:r>
              <a:rPr lang="cs-CZ" sz="2200" dirty="0" smtClean="0"/>
              <a:t>nákladů) lze </a:t>
            </a:r>
            <a:r>
              <a:rPr lang="cs-CZ" sz="2200" b="1" dirty="0" smtClean="0"/>
              <a:t>vyřadit</a:t>
            </a:r>
            <a:r>
              <a:rPr lang="cs-CZ" sz="2200" dirty="0" smtClean="0"/>
              <a:t> jen </a:t>
            </a:r>
            <a:r>
              <a:rPr lang="cs-CZ" sz="2200" b="1" dirty="0" smtClean="0"/>
              <a:t>varianty</a:t>
            </a:r>
            <a:r>
              <a:rPr lang="cs-CZ" sz="2200" dirty="0" smtClean="0"/>
              <a:t> </a:t>
            </a:r>
            <a:r>
              <a:rPr lang="cs-CZ" sz="2200" b="1" dirty="0" smtClean="0"/>
              <a:t>nevedoucí </a:t>
            </a:r>
            <a:br>
              <a:rPr lang="cs-CZ" sz="2200" b="1" dirty="0" smtClean="0"/>
            </a:br>
            <a:r>
              <a:rPr lang="cs-CZ" sz="2200" b="1" dirty="0" smtClean="0"/>
              <a:t>ke </a:t>
            </a:r>
            <a:r>
              <a:rPr lang="cs-CZ" sz="2200" dirty="0" smtClean="0"/>
              <a:t>stanovenému </a:t>
            </a:r>
            <a:r>
              <a:rPr lang="cs-CZ" sz="2200" b="1" dirty="0" smtClean="0"/>
              <a:t>cíli</a:t>
            </a:r>
          </a:p>
          <a:p>
            <a:pPr algn="just"/>
            <a:endParaRPr lang="cs-CZ" sz="20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205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600" b="1" dirty="0" smtClean="0"/>
              <a:t>Široké spektrum variant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400600"/>
          </a:xfrm>
        </p:spPr>
        <p:txBody>
          <a:bodyPr>
            <a:normAutofit lnSpcReduction="10000"/>
          </a:bodyPr>
          <a:lstStyle/>
          <a:p>
            <a:pPr marL="252000" lvl="0">
              <a:buFont typeface="Wingdings" panose="05000000000000000000" pitchFamily="2" charset="2"/>
              <a:buChar char="q"/>
            </a:pPr>
            <a:r>
              <a:rPr lang="cs-CZ" sz="2200" dirty="0" smtClean="0"/>
              <a:t>Při </a:t>
            </a:r>
            <a:r>
              <a:rPr lang="cs-CZ" sz="2200" dirty="0"/>
              <a:t>tvorbě variant je vhodné </a:t>
            </a:r>
            <a:r>
              <a:rPr lang="cs-CZ" sz="2200" b="1" dirty="0"/>
              <a:t>využít </a:t>
            </a:r>
            <a:endParaRPr lang="cs-CZ" sz="2200" b="1" dirty="0" smtClean="0"/>
          </a:p>
          <a:p>
            <a:pPr marL="612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techniky </a:t>
            </a:r>
            <a:r>
              <a:rPr lang="cs-CZ" sz="2200" b="1" dirty="0" smtClean="0"/>
              <a:t>kreativního myšlení </a:t>
            </a:r>
            <a:r>
              <a:rPr lang="cs-CZ" sz="2200" dirty="0" smtClean="0"/>
              <a:t>(brainstorming apod.)</a:t>
            </a:r>
          </a:p>
          <a:p>
            <a:pPr marL="612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poznatky z </a:t>
            </a:r>
            <a:r>
              <a:rPr lang="cs-CZ" sz="2200" b="1" dirty="0" smtClean="0"/>
              <a:t>konzultací</a:t>
            </a:r>
            <a:r>
              <a:rPr lang="cs-CZ" sz="2200" dirty="0" smtClean="0"/>
              <a:t> s dotčenými subjekty </a:t>
            </a:r>
          </a:p>
          <a:p>
            <a:pPr marL="612000" lvl="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200" b="1" dirty="0" smtClean="0"/>
              <a:t>zahraniční úpravy </a:t>
            </a:r>
            <a:r>
              <a:rPr lang="cs-CZ" sz="2200" dirty="0" smtClean="0"/>
              <a:t>dané právní oblasti (zejména ze zemí s obdobným politickým, ekonomickým a sociálním prostředím, např. států EU) </a:t>
            </a:r>
          </a:p>
          <a:p>
            <a:pPr marL="252000">
              <a:buFont typeface="Wingdings" panose="05000000000000000000" pitchFamily="2" charset="2"/>
              <a:buChar char="q"/>
            </a:pPr>
            <a:r>
              <a:rPr lang="cs-CZ" sz="2200" dirty="0"/>
              <a:t>Při tvorbě variant </a:t>
            </a:r>
            <a:r>
              <a:rPr lang="cs-CZ" sz="2200" b="1" dirty="0"/>
              <a:t>nelze opomíjet</a:t>
            </a:r>
          </a:p>
          <a:p>
            <a:pPr marL="612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nelegislativní</a:t>
            </a:r>
            <a:r>
              <a:rPr lang="cs-CZ" sz="2200" dirty="0" smtClean="0"/>
              <a:t> </a:t>
            </a:r>
            <a:r>
              <a:rPr lang="cs-CZ" sz="2200" dirty="0"/>
              <a:t>řešení, např. </a:t>
            </a:r>
          </a:p>
          <a:p>
            <a:pPr marL="972000" lvl="0">
              <a:buFont typeface="Courier New" panose="02070309020205020404" pitchFamily="49" charset="0"/>
              <a:buChar char="o"/>
            </a:pPr>
            <a:r>
              <a:rPr lang="cs-CZ" sz="2200" dirty="0"/>
              <a:t>informační kampaně</a:t>
            </a:r>
          </a:p>
          <a:p>
            <a:pPr marL="972000" lvl="0">
              <a:buFont typeface="Courier New" panose="02070309020205020404" pitchFamily="49" charset="0"/>
              <a:buChar char="o"/>
            </a:pPr>
            <a:r>
              <a:rPr lang="cs-CZ" sz="2200" dirty="0"/>
              <a:t>zlepšení vynucování stávající právní úpravy, </a:t>
            </a:r>
          </a:p>
          <a:p>
            <a:pPr marL="972000" lvl="0">
              <a:buFont typeface="Courier New" panose="02070309020205020404" pitchFamily="49" charset="0"/>
              <a:buChar char="o"/>
            </a:pPr>
            <a:r>
              <a:rPr lang="cs-CZ" sz="2200" dirty="0"/>
              <a:t>tržní mechanismy apod.</a:t>
            </a:r>
          </a:p>
          <a:p>
            <a:pPr marL="612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alternativy </a:t>
            </a:r>
            <a:r>
              <a:rPr lang="cs-CZ" sz="2200" b="1" dirty="0"/>
              <a:t>k tvrdé regulaci </a:t>
            </a:r>
            <a:r>
              <a:rPr lang="cs-CZ" sz="2200" dirty="0" smtClean="0"/>
              <a:t>(„</a:t>
            </a:r>
            <a:r>
              <a:rPr lang="cs-CZ" sz="2200" dirty="0"/>
              <a:t>nařizuj a kontroluj</a:t>
            </a:r>
            <a:r>
              <a:rPr lang="cs-CZ" sz="2200" dirty="0" smtClean="0"/>
              <a:t>“), např.</a:t>
            </a:r>
            <a:endParaRPr lang="cs-CZ" sz="2200" dirty="0"/>
          </a:p>
          <a:p>
            <a:pPr marL="972000" lvl="0">
              <a:buFont typeface="Courier New" panose="02070309020205020404" pitchFamily="49" charset="0"/>
              <a:buChar char="o"/>
            </a:pPr>
            <a:r>
              <a:rPr lang="cs-CZ" sz="2200" dirty="0" smtClean="0"/>
              <a:t>soukromoprávní </a:t>
            </a:r>
            <a:r>
              <a:rPr lang="cs-CZ" sz="2200" dirty="0"/>
              <a:t>instituty (odpovědnost, náhrada škody</a:t>
            </a:r>
            <a:r>
              <a:rPr lang="cs-CZ" sz="2200" dirty="0" smtClean="0"/>
              <a:t>)</a:t>
            </a:r>
          </a:p>
          <a:p>
            <a:pPr marL="972000">
              <a:buFont typeface="Courier New" panose="02070309020205020404" pitchFamily="49" charset="0"/>
              <a:buChar char="o"/>
            </a:pPr>
            <a:r>
              <a:rPr lang="cs-CZ" sz="2200" dirty="0"/>
              <a:t>ekonomické nástroje (zdanění, emisní povolenky</a:t>
            </a:r>
            <a:r>
              <a:rPr lang="cs-CZ" sz="2200" dirty="0" smtClean="0"/>
              <a:t>) </a:t>
            </a:r>
            <a:endParaRPr lang="cs-CZ" sz="2200" dirty="0"/>
          </a:p>
          <a:p>
            <a:pPr marL="648000" lvl="0" algn="just"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pPr marL="305100" lvl="0" indent="0" algn="just">
              <a:buNone/>
            </a:pPr>
            <a:endParaRPr lang="cs-CZ" sz="2000" dirty="0"/>
          </a:p>
          <a:p>
            <a:pPr marL="648000" lvl="0" algn="just">
              <a:buFont typeface="Wingdings" panose="05000000000000000000" pitchFamily="2" charset="2"/>
              <a:buChar char="§"/>
            </a:pPr>
            <a:endParaRPr lang="cs-CZ" sz="20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845753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Široké spektrum variant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cs-CZ" sz="2200" b="1" dirty="0" smtClean="0"/>
              <a:t>Nulová varianta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předpokládaný budoucí vývoj stávajícího stavu bez </a:t>
            </a:r>
            <a:r>
              <a:rPr lang="cs-CZ" sz="2200" dirty="0" smtClean="0"/>
              <a:t>navrhované </a:t>
            </a:r>
            <a:r>
              <a:rPr lang="cs-CZ" sz="2200" b="1" dirty="0" smtClean="0"/>
              <a:t>regulace</a:t>
            </a:r>
            <a:r>
              <a:rPr lang="cs-CZ" sz="2200" dirty="0" smtClean="0"/>
              <a:t> (ekonomické, technologické, sociální trendy; vliv jiné regulace)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s</a:t>
            </a:r>
            <a:r>
              <a:rPr lang="cs-CZ" sz="2200" dirty="0" smtClean="0"/>
              <a:t>e vymezuje </a:t>
            </a:r>
            <a:r>
              <a:rPr lang="cs-CZ" sz="2200" b="1" dirty="0" smtClean="0"/>
              <a:t>vždy </a:t>
            </a:r>
            <a:r>
              <a:rPr lang="cs-CZ" sz="2200" dirty="0" smtClean="0"/>
              <a:t>(nepředstavuje-li reálnou alternativu, slouží jako báze pro porovnání jiných variant)</a:t>
            </a:r>
          </a:p>
          <a:p>
            <a:pPr marL="30510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/>
              <a:t>Chybná 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chybí i některé varianty zjevně vedoucí k cíli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zcela </a:t>
            </a:r>
            <a:r>
              <a:rPr lang="cs-CZ" sz="2200" dirty="0"/>
              <a:t>absentují varianty nelegislativního řešení či měkké </a:t>
            </a:r>
            <a:r>
              <a:rPr lang="cs-CZ" sz="2200" dirty="0" smtClean="0"/>
              <a:t>regulace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nulová </a:t>
            </a:r>
            <a:r>
              <a:rPr lang="cs-CZ" sz="2200" dirty="0"/>
              <a:t>varianta se omezuje na popis stávajícího stavu,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bez </a:t>
            </a:r>
            <a:r>
              <a:rPr lang="cs-CZ" sz="2200" dirty="0"/>
              <a:t>odhadu jeho </a:t>
            </a:r>
            <a:r>
              <a:rPr lang="cs-CZ" sz="2200" dirty="0" smtClean="0"/>
              <a:t>vývoje</a:t>
            </a:r>
            <a:endParaRPr lang="cs-CZ" sz="2200" b="1" dirty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978757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>Nezaujaté vymezení variant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cs-CZ" sz="2200" dirty="0" smtClean="0"/>
              <a:t>Nezaujaté vymezení          </a:t>
            </a:r>
            <a:r>
              <a:rPr lang="cs-CZ" sz="2200" b="1" dirty="0" smtClean="0"/>
              <a:t>plný rozsah </a:t>
            </a:r>
            <a:r>
              <a:rPr lang="cs-CZ" sz="2200" dirty="0" smtClean="0"/>
              <a:t>možných </a:t>
            </a:r>
            <a:r>
              <a:rPr lang="cs-CZ" sz="2200" b="1" dirty="0" smtClean="0"/>
              <a:t>alternativ</a:t>
            </a:r>
            <a:r>
              <a:rPr lang="cs-CZ" sz="2200" dirty="0" smtClean="0"/>
              <a:t> řešení problému    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vyvarovat se </a:t>
            </a:r>
            <a:r>
              <a:rPr lang="cs-CZ" sz="2200" b="1" dirty="0" smtClean="0"/>
              <a:t>předběžné preference </a:t>
            </a:r>
            <a:r>
              <a:rPr lang="cs-CZ" sz="2200" dirty="0" smtClean="0"/>
              <a:t>určité varianty</a:t>
            </a:r>
          </a:p>
          <a:p>
            <a:pPr marL="0" lv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/>
              <a:t>Chybná 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varianty </a:t>
            </a:r>
            <a:r>
              <a:rPr lang="cs-CZ" sz="2200" dirty="0"/>
              <a:t>jsou vymezeny pouze formálně, za účelem volby předem preferované </a:t>
            </a:r>
            <a:r>
              <a:rPr lang="cs-CZ" sz="2200" dirty="0" smtClean="0"/>
              <a:t>varianty, např. (kromě nulové varianty) pouze:  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zvolená varianta 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varianty </a:t>
            </a:r>
            <a:r>
              <a:rPr lang="cs-CZ" sz="2200" dirty="0"/>
              <a:t>představující drobné modifikace základní zvolené </a:t>
            </a:r>
            <a:r>
              <a:rPr lang="cs-CZ" sz="2200" dirty="0" smtClean="0"/>
              <a:t>varianty </a:t>
            </a:r>
          </a:p>
          <a:p>
            <a:pPr marL="702000">
              <a:buFont typeface="Courier New" panose="02070309020205020404" pitchFamily="49" charset="0"/>
              <a:buChar char="o"/>
            </a:pPr>
            <a:r>
              <a:rPr lang="cs-CZ" sz="2200" dirty="0" smtClean="0"/>
              <a:t>zvolená </a:t>
            </a:r>
            <a:r>
              <a:rPr lang="cs-CZ" sz="2200" dirty="0"/>
              <a:t>varianta </a:t>
            </a:r>
            <a:r>
              <a:rPr lang="cs-CZ" sz="2200" dirty="0" smtClean="0"/>
              <a:t>a varianta zjevně nepřijatelná</a:t>
            </a:r>
            <a:endParaRPr lang="cs-CZ" sz="2200" b="1" dirty="0" smtClean="0"/>
          </a:p>
          <a:p>
            <a:endParaRPr lang="cs-CZ" sz="2400" b="1" dirty="0" smtClean="0"/>
          </a:p>
          <a:p>
            <a:pPr marL="0" indent="0">
              <a:buNone/>
            </a:pPr>
            <a:endParaRPr lang="cs-CZ" sz="2400" b="1" dirty="0"/>
          </a:p>
        </p:txBody>
      </p:sp>
      <p:sp>
        <p:nvSpPr>
          <p:cNvPr id="4" name="Šipka doprava 3"/>
          <p:cNvSpPr/>
          <p:nvPr/>
        </p:nvSpPr>
        <p:spPr>
          <a:xfrm>
            <a:off x="3491880" y="1196752"/>
            <a:ext cx="603046" cy="222489"/>
          </a:xfrm>
          <a:prstGeom prst="rightArrow">
            <a:avLst>
              <a:gd name="adj1" fmla="val 72922"/>
              <a:gd name="adj2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26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Vzájemná porovnatelnost variant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2568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Pro možnost </a:t>
            </a:r>
            <a:r>
              <a:rPr lang="cs-CZ" sz="2200" b="1" dirty="0" smtClean="0"/>
              <a:t>reálného porovnání </a:t>
            </a:r>
            <a:r>
              <a:rPr lang="cs-CZ" sz="2200" dirty="0" smtClean="0"/>
              <a:t>je třeba:</a:t>
            </a:r>
          </a:p>
          <a:p>
            <a:pPr marL="745200" lvl="0" indent="-457200">
              <a:buFont typeface="Wingdings" panose="05000000000000000000" pitchFamily="2" charset="2"/>
              <a:buChar char="§"/>
            </a:pPr>
            <a:r>
              <a:rPr lang="cs-CZ" sz="2200" dirty="0" smtClean="0"/>
              <a:t>vymezit </a:t>
            </a:r>
            <a:r>
              <a:rPr lang="cs-CZ" sz="2200" b="1" dirty="0" smtClean="0"/>
              <a:t>alternativní varianty pro jednotlivé dílčí </a:t>
            </a:r>
            <a:r>
              <a:rPr lang="cs-CZ" sz="2200" b="1" dirty="0"/>
              <a:t>části </a:t>
            </a:r>
            <a:r>
              <a:rPr lang="cs-CZ" sz="2200" b="1" dirty="0" smtClean="0"/>
              <a:t>regulace </a:t>
            </a:r>
          </a:p>
          <a:p>
            <a:pPr marL="720000" lvl="0" indent="0">
              <a:buNone/>
            </a:pPr>
            <a:r>
              <a:rPr lang="cs-CZ" sz="2200" dirty="0" smtClean="0"/>
              <a:t>(vzájemně nezávislé) </a:t>
            </a:r>
          </a:p>
          <a:p>
            <a:pPr marL="745200" indent="-457200">
              <a:buFont typeface="Wingdings" panose="05000000000000000000" pitchFamily="2" charset="2"/>
              <a:buChar char="§"/>
            </a:pPr>
            <a:r>
              <a:rPr lang="cs-CZ" sz="2200" b="1" dirty="0"/>
              <a:t>oddělit </a:t>
            </a:r>
            <a:r>
              <a:rPr lang="cs-CZ" sz="2200" dirty="0"/>
              <a:t>varianty</a:t>
            </a:r>
            <a:r>
              <a:rPr lang="cs-CZ" sz="2200" b="1" dirty="0"/>
              <a:t> legislativně-technického </a:t>
            </a:r>
            <a:r>
              <a:rPr lang="cs-CZ" sz="2200" dirty="0"/>
              <a:t>řešení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od </a:t>
            </a:r>
            <a:r>
              <a:rPr lang="cs-CZ" sz="2200" dirty="0"/>
              <a:t>variant</a:t>
            </a:r>
            <a:r>
              <a:rPr lang="cs-CZ" sz="2200" b="1" dirty="0"/>
              <a:t> věcného </a:t>
            </a:r>
            <a:r>
              <a:rPr lang="cs-CZ" sz="2200" dirty="0"/>
              <a:t>řešení </a:t>
            </a:r>
          </a:p>
          <a:p>
            <a:pPr marL="720000" indent="0">
              <a:buNone/>
            </a:pPr>
            <a:r>
              <a:rPr lang="cs-CZ" sz="2200" dirty="0" smtClean="0"/>
              <a:t>(věcné řešení            legislativní řešení)</a:t>
            </a:r>
          </a:p>
          <a:p>
            <a:pPr marL="745200" lvl="0" indent="-457200">
              <a:buFont typeface="Wingdings" panose="05000000000000000000" pitchFamily="2" charset="2"/>
              <a:buChar char="§"/>
            </a:pPr>
            <a:r>
              <a:rPr lang="cs-CZ" sz="2200" b="1" dirty="0">
                <a:solidFill>
                  <a:prstClr val="black"/>
                </a:solidFill>
              </a:rPr>
              <a:t>varianty vhodně uspořádat </a:t>
            </a:r>
            <a:endParaRPr lang="cs-CZ" sz="2200" b="1" dirty="0" smtClean="0">
              <a:solidFill>
                <a:prstClr val="black"/>
              </a:solidFill>
            </a:endParaRPr>
          </a:p>
          <a:p>
            <a:pPr marL="720000" lvl="0" indent="0">
              <a:buNone/>
            </a:pPr>
            <a:r>
              <a:rPr lang="cs-CZ" sz="2200" dirty="0" smtClean="0">
                <a:solidFill>
                  <a:prstClr val="black"/>
                </a:solidFill>
              </a:rPr>
              <a:t>(z hlediska </a:t>
            </a:r>
            <a:r>
              <a:rPr lang="cs-CZ" sz="2200" dirty="0">
                <a:solidFill>
                  <a:prstClr val="black"/>
                </a:solidFill>
              </a:rPr>
              <a:t>příbuznosti obsažených </a:t>
            </a:r>
            <a:r>
              <a:rPr lang="cs-CZ" sz="2200" dirty="0" smtClean="0">
                <a:solidFill>
                  <a:prstClr val="black"/>
                </a:solidFill>
              </a:rPr>
              <a:t>řešení; </a:t>
            </a:r>
            <a:r>
              <a:rPr lang="cs-CZ" sz="2200" dirty="0">
                <a:solidFill>
                  <a:prstClr val="black"/>
                </a:solidFill>
              </a:rPr>
              <a:t>popř. dále strukturovat na </a:t>
            </a:r>
            <a:r>
              <a:rPr lang="cs-CZ" sz="2200" dirty="0" err="1" smtClean="0">
                <a:solidFill>
                  <a:prstClr val="black"/>
                </a:solidFill>
              </a:rPr>
              <a:t>podvarianty</a:t>
            </a:r>
            <a:r>
              <a:rPr lang="cs-CZ" sz="2200" dirty="0" smtClean="0">
                <a:solidFill>
                  <a:prstClr val="black"/>
                </a:solidFill>
              </a:rPr>
              <a:t>)</a:t>
            </a:r>
            <a:endParaRPr lang="cs-CZ" sz="2200" dirty="0">
              <a:solidFill>
                <a:prstClr val="black"/>
              </a:solidFill>
            </a:endParaRPr>
          </a:p>
          <a:p>
            <a:pPr marL="288000" indent="0" algn="just">
              <a:buNone/>
            </a:pPr>
            <a:endParaRPr lang="cs-CZ" sz="2200" dirty="0"/>
          </a:p>
          <a:p>
            <a:pPr marL="648000" lvl="0" indent="0" algn="just">
              <a:buNone/>
            </a:pPr>
            <a:endParaRPr lang="cs-CZ" sz="2200" b="1" dirty="0" smtClean="0"/>
          </a:p>
          <a:p>
            <a:pPr marL="648000" lvl="0" indent="0" algn="just">
              <a:buNone/>
            </a:pPr>
            <a:endParaRPr lang="cs-CZ" sz="2200" b="1" dirty="0"/>
          </a:p>
          <a:p>
            <a:pPr marL="648000" lvl="0" indent="0" algn="just">
              <a:buNone/>
            </a:pPr>
            <a:endParaRPr lang="cs-CZ" sz="2200" b="1" dirty="0" smtClean="0"/>
          </a:p>
          <a:p>
            <a:pPr marL="648000" indent="0" algn="just">
              <a:buNone/>
            </a:pPr>
            <a:endParaRPr lang="cs-CZ" sz="2000" dirty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648000" indent="0" algn="just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400" b="1" dirty="0"/>
          </a:p>
        </p:txBody>
      </p:sp>
      <p:sp>
        <p:nvSpPr>
          <p:cNvPr id="4" name="Šipka doprava 3"/>
          <p:cNvSpPr/>
          <p:nvPr/>
        </p:nvSpPr>
        <p:spPr>
          <a:xfrm>
            <a:off x="3078093" y="3356992"/>
            <a:ext cx="673149" cy="340616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25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Vzájemná porovnatelnost variant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cs-CZ" sz="2200" b="1" dirty="0" smtClean="0"/>
              <a:t>Chybná </a:t>
            </a:r>
            <a:r>
              <a:rPr lang="cs-CZ" sz="2200" b="1" dirty="0"/>
              <a:t>praxe: </a:t>
            </a:r>
            <a:endParaRPr lang="cs-CZ" sz="2200" b="1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varianty jsou vymezeny jen jako celkové alternativy </a:t>
            </a:r>
            <a:r>
              <a:rPr lang="cs-CZ" sz="2200" dirty="0" smtClean="0"/>
              <a:t>(</a:t>
            </a:r>
            <a:r>
              <a:rPr lang="cs-CZ" sz="2200" dirty="0" smtClean="0"/>
              <a:t>s různými kombinacemi vzájemně nezávislých dílčích parametrů)</a:t>
            </a:r>
          </a:p>
          <a:p>
            <a:pPr marL="702000" lvl="0">
              <a:buFont typeface="Courier New" panose="02070309020205020404" pitchFamily="49" charset="0"/>
              <a:buChar char="o"/>
            </a:pPr>
            <a:r>
              <a:rPr lang="cs-CZ" sz="2200" dirty="0" smtClean="0"/>
              <a:t>extrém: přijetí/nepřijetí regulace v její konkrétní podobě jako celku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 smtClean="0"/>
              <a:t>varianty </a:t>
            </a:r>
            <a:r>
              <a:rPr lang="cs-CZ" sz="2200" dirty="0"/>
              <a:t>nejsou koncipovány jako alternativy věcného řešení (např. </a:t>
            </a:r>
            <a:r>
              <a:rPr lang="cs-CZ" sz="2200" dirty="0" smtClean="0"/>
              <a:t>nenulové varianty = novelizace/nový zákon, se shodným obsahem)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arianty </a:t>
            </a:r>
            <a:r>
              <a:rPr lang="cs-CZ" sz="2200" dirty="0"/>
              <a:t>nejsou vhodně strukturovány na </a:t>
            </a:r>
            <a:r>
              <a:rPr lang="cs-CZ" sz="2200" dirty="0" err="1" smtClean="0"/>
              <a:t>podvarianty</a:t>
            </a:r>
            <a:r>
              <a:rPr lang="cs-CZ" sz="2200" dirty="0" smtClean="0"/>
              <a:t>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např. 2 obdobné varianty lišící se jen v okrajovém aspektu X 3. varianta koncepčně zcela odlišná) </a:t>
            </a:r>
            <a:endParaRPr lang="cs-CZ" sz="2200" dirty="0"/>
          </a:p>
          <a:p>
            <a:pPr marL="648000" indent="0" algn="just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54325201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1576</TotalTime>
  <Words>478</Words>
  <Application>Microsoft Office PowerPoint</Application>
  <PresentationFormat>Předvádění na obrazovce (4:3)</PresentationFormat>
  <Paragraphs>176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prezentace</vt:lpstr>
      <vt:lpstr>Prezentace aplikace PowerPoint</vt:lpstr>
      <vt:lpstr>Obsah </vt:lpstr>
      <vt:lpstr>Úvod </vt:lpstr>
      <vt:lpstr>Základní pravidla pro vymezení variant: </vt:lpstr>
      <vt:lpstr> Široké spektrum variant </vt:lpstr>
      <vt:lpstr>Široké spektrum variant </vt:lpstr>
      <vt:lpstr>Nezaujaté vymezení variant </vt:lpstr>
      <vt:lpstr> Vzájemná porovnatelnost variant </vt:lpstr>
      <vt:lpstr> Vzájemná porovnatelnost variant </vt:lpstr>
      <vt:lpstr> Srozumitelný popis variant </vt:lpstr>
      <vt:lpstr>Vyřazení variant</vt:lpstr>
      <vt:lpstr>Vymezení variant v případě implementačního právního předpisu</vt:lpstr>
      <vt:lpstr>Vymezení variant v případě implementačního právního předpisu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Havelková Markéta</dc:creator>
  <cp:lastModifiedBy>Soňa Mačejová</cp:lastModifiedBy>
  <cp:revision>171</cp:revision>
  <cp:lastPrinted>2016-05-12T11:23:06Z</cp:lastPrinted>
  <dcterms:created xsi:type="dcterms:W3CDTF">2017-12-28T09:29:11Z</dcterms:created>
  <dcterms:modified xsi:type="dcterms:W3CDTF">2018-04-19T06:13:41Z</dcterms:modified>
</cp:coreProperties>
</file>