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3"/>
  </p:notesMasterIdLst>
  <p:handoutMasterIdLst>
    <p:handoutMasterId r:id="rId24"/>
  </p:handoutMasterIdLst>
  <p:sldIdLst>
    <p:sldId id="289" r:id="rId3"/>
    <p:sldId id="267" r:id="rId4"/>
    <p:sldId id="282" r:id="rId5"/>
    <p:sldId id="284" r:id="rId6"/>
    <p:sldId id="269" r:id="rId7"/>
    <p:sldId id="270" r:id="rId8"/>
    <p:sldId id="271" r:id="rId9"/>
    <p:sldId id="272" r:id="rId10"/>
    <p:sldId id="275" r:id="rId11"/>
    <p:sldId id="274" r:id="rId12"/>
    <p:sldId id="287" r:id="rId13"/>
    <p:sldId id="276" r:id="rId14"/>
    <p:sldId id="273" r:id="rId15"/>
    <p:sldId id="277" r:id="rId16"/>
    <p:sldId id="278" r:id="rId17"/>
    <p:sldId id="279" r:id="rId18"/>
    <p:sldId id="280" r:id="rId19"/>
    <p:sldId id="288" r:id="rId20"/>
    <p:sldId id="268" r:id="rId21"/>
    <p:sldId id="290" r:id="rId22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2" autoAdjust="0"/>
    <p:restoredTop sz="85600" autoAdjust="0"/>
  </p:normalViewPr>
  <p:slideViewPr>
    <p:cSldViewPr>
      <p:cViewPr>
        <p:scale>
          <a:sx n="90" d="100"/>
          <a:sy n="90" d="100"/>
        </p:scale>
        <p:origin x="-2262" y="-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73723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6796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1620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50490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50490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95146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2032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493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381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9391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3914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64542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6056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345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676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2506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630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722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818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83082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09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20.4.2018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20.4.2018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9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ria@vlada.cz" TargetMode="External"/><Relationship Id="rId2" Type="http://schemas.openxmlformats.org/officeDocument/2006/relationships/hyperlink" Target="mailto:rut.stepan@vlada.cz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://ria.vlada.cz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2808312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SPECIFICKÉ DOPADY</a:t>
            </a:r>
            <a:endParaRPr lang="cs-CZ" b="1" dirty="0">
              <a:solidFill>
                <a:srgbClr val="1F497D"/>
              </a:solidFill>
            </a:endParaRP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Oddělení pro koordinaci procesu </a:t>
            </a:r>
            <a:r>
              <a:rPr lang="cs-CZ" sz="2400" dirty="0" smtClean="0">
                <a:solidFill>
                  <a:schemeClr val="tx1"/>
                </a:solidFill>
              </a:rPr>
              <a:t/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hodnocení </a:t>
            </a:r>
            <a:r>
              <a:rPr lang="cs-CZ" sz="2400" dirty="0">
                <a:solidFill>
                  <a:schemeClr val="tx1"/>
                </a:solidFill>
              </a:rPr>
              <a:t>dopadů regulace (RIA</a:t>
            </a:r>
            <a:r>
              <a:rPr lang="cs-CZ" sz="2400" dirty="0" smtClean="0">
                <a:solidFill>
                  <a:schemeClr val="tx1"/>
                </a:solidFill>
              </a:rPr>
              <a:t>)</a:t>
            </a:r>
          </a:p>
          <a:p>
            <a:endParaRPr lang="cs-CZ" sz="2400" dirty="0">
              <a:solidFill>
                <a:schemeClr val="tx1"/>
              </a:solidFill>
            </a:endParaRPr>
          </a:p>
          <a:p>
            <a:r>
              <a:rPr lang="cs-CZ" sz="2400" dirty="0">
                <a:solidFill>
                  <a:schemeClr val="tx1"/>
                </a:solidFill>
              </a:rPr>
              <a:t>Praha, duben </a:t>
            </a:r>
            <a:r>
              <a:rPr lang="cs-CZ" sz="2400" dirty="0" smtClean="0">
                <a:solidFill>
                  <a:schemeClr val="tx1"/>
                </a:solidFill>
              </a:rPr>
              <a:t>2018</a:t>
            </a:r>
            <a:endParaRPr lang="cs-CZ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83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Sociální dopady</a:t>
            </a:r>
            <a:endParaRPr lang="cs-CZ" sz="3200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Dopady </a:t>
            </a:r>
            <a:r>
              <a:rPr lang="cs-CZ" sz="2200" dirty="0"/>
              <a:t>na rodiny, na specifické sociální skupiny obyvatel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/>
              <a:t>jejich práva </a:t>
            </a:r>
            <a:r>
              <a:rPr lang="cs-CZ" sz="2200" dirty="0" smtClean="0"/>
              <a:t>– například na osoby </a:t>
            </a:r>
            <a:r>
              <a:rPr lang="cs-CZ" sz="2200" dirty="0"/>
              <a:t>sociálně slabé, </a:t>
            </a:r>
            <a:r>
              <a:rPr lang="cs-CZ" sz="2200" dirty="0" smtClean="0"/>
              <a:t>osoby </a:t>
            </a:r>
            <a:r>
              <a:rPr lang="cs-CZ" sz="2200" dirty="0"/>
              <a:t>se zdravotním postižením, národnostní menšiny, </a:t>
            </a:r>
            <a:r>
              <a:rPr lang="cs-CZ" sz="2200" dirty="0" smtClean="0"/>
              <a:t>sociálně vyloučené</a:t>
            </a:r>
            <a:r>
              <a:rPr lang="cs-CZ" sz="2200" dirty="0"/>
              <a:t>, na </a:t>
            </a:r>
            <a:r>
              <a:rPr lang="cs-CZ" sz="2200" dirty="0" smtClean="0"/>
              <a:t>zaměstnance či okolnosti, mající dopad na </a:t>
            </a:r>
            <a:r>
              <a:rPr lang="cs-CZ" sz="2200" dirty="0"/>
              <a:t>zhoršení sociální rovnosti, na </a:t>
            </a:r>
            <a:r>
              <a:rPr lang="cs-CZ" sz="2200" dirty="0" smtClean="0"/>
              <a:t>pracovně právní </a:t>
            </a:r>
            <a:r>
              <a:rPr lang="cs-CZ" sz="2200" dirty="0"/>
              <a:t>vztahy, sociální začleňování, sdružování, práva menšin, sociální dialog, soukromí a </a:t>
            </a:r>
            <a:r>
              <a:rPr lang="cs-CZ" sz="2200" dirty="0" smtClean="0"/>
              <a:t>ochranu osobních údajů, </a:t>
            </a:r>
            <a:r>
              <a:rPr lang="cs-CZ" sz="2200" dirty="0"/>
              <a:t>atd</a:t>
            </a:r>
            <a:r>
              <a:rPr lang="cs-CZ" sz="2200" dirty="0" smtClean="0"/>
              <a:t>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938331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Dopady ve vztahu k ochraně soukromí 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a </a:t>
            </a:r>
            <a:r>
              <a:rPr lang="cs-CZ" sz="3200" b="1" dirty="0" smtClean="0"/>
              <a:t>osobních údajů</a:t>
            </a:r>
            <a:endParaRPr lang="cs-CZ" sz="3200" b="1" dirty="0">
              <a:solidFill>
                <a:schemeClr val="tx1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00050"/>
            <a:r>
              <a:rPr lang="cs-CZ" sz="2200" dirty="0"/>
              <a:t>H</a:t>
            </a:r>
            <a:r>
              <a:rPr lang="cs-CZ" sz="2200" dirty="0" smtClean="0"/>
              <a:t>odnocení </a:t>
            </a:r>
            <a:r>
              <a:rPr lang="cs-CZ" sz="2200" dirty="0"/>
              <a:t>takových oblastí a souvisejících dopadů,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které </a:t>
            </a:r>
            <a:r>
              <a:rPr lang="cs-CZ" sz="2200" dirty="0" smtClean="0"/>
              <a:t>nabývají </a:t>
            </a:r>
            <a:r>
              <a:rPr lang="cs-CZ" sz="2200" dirty="0"/>
              <a:t>např. i s rozvojem komunikačních technologií na velkém </a:t>
            </a:r>
            <a:r>
              <a:rPr lang="cs-CZ" sz="2200" dirty="0" smtClean="0"/>
              <a:t>významu - dopadů </a:t>
            </a:r>
            <a:r>
              <a:rPr lang="cs-CZ" sz="2200" dirty="0"/>
              <a:t>na </a:t>
            </a:r>
            <a:r>
              <a:rPr lang="cs-CZ" sz="2200" dirty="0" smtClean="0"/>
              <a:t>soukromí</a:t>
            </a:r>
            <a:endParaRPr lang="cs-CZ" sz="2200" dirty="0"/>
          </a:p>
          <a:p>
            <a:pPr marL="742950" indent="-685800"/>
            <a:endParaRPr lang="cs-CZ" sz="2200" dirty="0"/>
          </a:p>
          <a:p>
            <a:pPr marL="400050"/>
            <a:r>
              <a:rPr lang="cs-CZ" sz="2200" b="1" dirty="0" smtClean="0"/>
              <a:t>K využití:</a:t>
            </a:r>
          </a:p>
          <a:p>
            <a:pPr marL="800100" lvl="1">
              <a:buFont typeface="Arial" panose="020B0604020202020204" pitchFamily="34" charset="0"/>
              <a:buChar char="•"/>
            </a:pPr>
            <a:r>
              <a:rPr lang="cs-CZ" sz="2200" dirty="0" smtClean="0"/>
              <a:t>Metodika hodnocení dopadů regulace na administrativní zátěž občanů, včetně dopadů na soukromí</a:t>
            </a:r>
          </a:p>
          <a:p>
            <a:pPr marL="1200150" lvl="2"/>
            <a:r>
              <a:rPr lang="cs-CZ" sz="2200" dirty="0"/>
              <a:t>t</a:t>
            </a:r>
            <a:r>
              <a:rPr lang="cs-CZ" sz="2200" dirty="0" smtClean="0"/>
              <a:t>aké vyčíslení </a:t>
            </a:r>
            <a:r>
              <a:rPr lang="cs-CZ" sz="2200" dirty="0"/>
              <a:t>potencionální administrativní zátěže dopadající na občany a orgány veřejné správy v rámci typických životních situací občana při kontaktu s úřady veřejné správy</a:t>
            </a:r>
          </a:p>
          <a:p>
            <a:pPr marL="800100" lvl="1">
              <a:buFont typeface="Arial" panose="020B0604020202020204" pitchFamily="34" charset="0"/>
              <a:buChar char="•"/>
            </a:pP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8508768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Dopady na spotřebitele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D</a:t>
            </a:r>
            <a:r>
              <a:rPr lang="cs-CZ" sz="2200" dirty="0" smtClean="0"/>
              <a:t>opady </a:t>
            </a:r>
            <a:r>
              <a:rPr lang="cs-CZ" sz="2200" dirty="0"/>
              <a:t>na ceny, které platí spotřebitel, na kvalitu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/>
              <a:t>dostupnost </a:t>
            </a:r>
            <a:r>
              <a:rPr lang="cs-CZ" sz="2200" dirty="0" smtClean="0"/>
              <a:t>zboží a </a:t>
            </a:r>
            <a:r>
              <a:rPr lang="cs-CZ" sz="2200" dirty="0"/>
              <a:t>služeb, které spotřebitelé </a:t>
            </a:r>
            <a:r>
              <a:rPr lang="cs-CZ" sz="2200" dirty="0" smtClean="0"/>
              <a:t>nakupují </a:t>
            </a:r>
            <a:r>
              <a:rPr lang="cs-CZ" sz="2200" dirty="0"/>
              <a:t>včetně zajištění informovanosti a ochrany spotřebitelů.</a:t>
            </a:r>
          </a:p>
        </p:txBody>
      </p:sp>
    </p:spTree>
    <p:extLst>
      <p:ext uri="{BB962C8B-B14F-4D97-AF65-F5344CB8AC3E}">
        <p14:creationId xmlns:p14="http://schemas.microsoft.com/office/powerpoint/2010/main" val="3637986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Dopady na životní prostředí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D</a:t>
            </a:r>
            <a:r>
              <a:rPr lang="cs-CZ" sz="2200" dirty="0" smtClean="0"/>
              <a:t>opady </a:t>
            </a:r>
            <a:r>
              <a:rPr lang="cs-CZ" sz="2200" dirty="0"/>
              <a:t>na kvalitu ovzduší, vod, půdy a její zábory, </a:t>
            </a:r>
            <a:r>
              <a:rPr lang="cs-CZ" sz="2200" dirty="0" smtClean="0"/>
              <a:t>produkci odpadů </a:t>
            </a:r>
            <a:r>
              <a:rPr lang="cs-CZ" sz="2200" dirty="0"/>
              <a:t>a nakládání s nimi, způsoby využívání energie a využití obnovitelných </a:t>
            </a:r>
            <a:r>
              <a:rPr lang="cs-CZ" sz="2200" dirty="0" smtClean="0"/>
              <a:t>zdrojů či </a:t>
            </a:r>
            <a:r>
              <a:rPr lang="cs-CZ" sz="2200" dirty="0"/>
              <a:t>v neposlední řadě vlivy vedoucí ke zhoršení nebo k eliminaci zdravotních rizik pro </a:t>
            </a:r>
            <a:r>
              <a:rPr lang="cs-CZ" sz="2200" dirty="0" smtClean="0"/>
              <a:t>obyvatele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713808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Dopady ve vztahu k zákazu </a:t>
            </a:r>
            <a:r>
              <a:rPr lang="cs-CZ" sz="3200" b="1" dirty="0" smtClean="0"/>
              <a:t>diskriminace a ve vztahu k rovnosti mužů a žen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V</a:t>
            </a:r>
            <a:r>
              <a:rPr lang="cs-CZ" sz="2200" dirty="0" smtClean="0"/>
              <a:t>ysvětlení příčin případných </a:t>
            </a:r>
            <a:r>
              <a:rPr lang="cs-CZ" sz="2200" dirty="0"/>
              <a:t>rozdílů, očekávaných dopadů nebo očekávaného vývoje, s využitím </a:t>
            </a:r>
            <a:r>
              <a:rPr lang="cs-CZ" sz="2200" dirty="0" smtClean="0"/>
              <a:t>statistických a </a:t>
            </a:r>
            <a:r>
              <a:rPr lang="cs-CZ" sz="2200" dirty="0"/>
              <a:t>jiných </a:t>
            </a:r>
            <a:r>
              <a:rPr lang="cs-CZ" sz="2200" dirty="0" smtClean="0"/>
              <a:t>údajů, které jsou k </a:t>
            </a:r>
            <a:r>
              <a:rPr lang="cs-CZ" sz="2200" dirty="0" smtClean="0"/>
              <a:t>dispozici</a:t>
            </a:r>
            <a:endParaRPr lang="cs-CZ" sz="2200" dirty="0"/>
          </a:p>
          <a:p>
            <a:r>
              <a:rPr lang="cs-CZ" sz="2200" b="1" dirty="0" smtClean="0"/>
              <a:t>K využití: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Metodika </a:t>
            </a:r>
            <a:r>
              <a:rPr lang="cs-CZ" sz="2200" dirty="0"/>
              <a:t>hodnocení dopadů na rovnost žen a mužů pro materiály předkládané vládě ČR</a:t>
            </a:r>
          </a:p>
        </p:txBody>
      </p:sp>
    </p:spTree>
    <p:extLst>
      <p:ext uri="{BB962C8B-B14F-4D97-AF65-F5344CB8AC3E}">
        <p14:creationId xmlns:p14="http://schemas.microsoft.com/office/powerpoint/2010/main" val="10470403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Dopady na výkon státní statistické </a:t>
            </a:r>
            <a:r>
              <a:rPr lang="cs-CZ" sz="3200" b="1" dirty="0" smtClean="0"/>
              <a:t>služby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Z</a:t>
            </a:r>
            <a:r>
              <a:rPr lang="cs-CZ" sz="2200" dirty="0" smtClean="0"/>
              <a:t>da </a:t>
            </a:r>
            <a:r>
              <a:rPr lang="cs-CZ" sz="2200" dirty="0"/>
              <a:t>návrh právního předpisu může </a:t>
            </a:r>
            <a:r>
              <a:rPr lang="cs-CZ" sz="2200" dirty="0" smtClean="0"/>
              <a:t>zakládat oprávnění </a:t>
            </a:r>
            <a:r>
              <a:rPr lang="cs-CZ" sz="2200" dirty="0"/>
              <a:t>vytvářet a provozovat nové administrativní zdroje dat či měnit stávající, které </a:t>
            </a:r>
            <a:r>
              <a:rPr lang="cs-CZ" sz="2200" dirty="0" smtClean="0"/>
              <a:t>jsou potencionálně </a:t>
            </a:r>
            <a:r>
              <a:rPr lang="cs-CZ" sz="2200" dirty="0"/>
              <a:t>využitelné pro potřeby státní statistické </a:t>
            </a:r>
            <a:r>
              <a:rPr lang="cs-CZ" sz="2200" dirty="0" smtClean="0"/>
              <a:t>služby</a:t>
            </a:r>
            <a:endParaRPr lang="cs-CZ" sz="2200" dirty="0" smtClean="0"/>
          </a:p>
          <a:p>
            <a:r>
              <a:rPr lang="cs-CZ" sz="2200" dirty="0" smtClean="0"/>
              <a:t>Jak </a:t>
            </a:r>
            <a:r>
              <a:rPr lang="cs-CZ" sz="2200" dirty="0"/>
              <a:t>u nově </a:t>
            </a:r>
            <a:r>
              <a:rPr lang="cs-CZ" sz="2200" dirty="0" smtClean="0"/>
              <a:t>vzniklých administrativních </a:t>
            </a:r>
            <a:r>
              <a:rPr lang="cs-CZ" sz="2200" dirty="0"/>
              <a:t>zdrojů dat, tak i u využití stávajících za účelem zefektivnění výkonu </a:t>
            </a:r>
            <a:r>
              <a:rPr lang="cs-CZ" sz="2200" dirty="0" smtClean="0"/>
              <a:t>státní statistické </a:t>
            </a:r>
            <a:r>
              <a:rPr lang="cs-CZ" sz="2200" dirty="0"/>
              <a:t>služby při snížení administrativní zátěže </a:t>
            </a:r>
            <a:r>
              <a:rPr lang="cs-CZ" sz="2200" dirty="0" smtClean="0"/>
              <a:t>subjektů (maximálně efektivní využití dat v rámci státní správy a státní statistické služby</a:t>
            </a:r>
            <a:r>
              <a:rPr lang="cs-CZ" sz="2200" dirty="0" smtClean="0"/>
              <a:t>)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80319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Korupční </a:t>
            </a:r>
            <a:r>
              <a:rPr lang="cs-CZ" sz="3200" b="1" dirty="0" smtClean="0"/>
              <a:t>rizika (viz dále)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Zhodnocení </a:t>
            </a:r>
            <a:r>
              <a:rPr lang="cs-CZ" sz="2200" dirty="0"/>
              <a:t>korupčních </a:t>
            </a:r>
            <a:r>
              <a:rPr lang="cs-CZ" sz="2200" dirty="0" smtClean="0"/>
              <a:t>rizik/dopadů </a:t>
            </a:r>
            <a:r>
              <a:rPr lang="cs-CZ" sz="2200" dirty="0"/>
              <a:t>na míru korupce (</a:t>
            </a:r>
            <a:r>
              <a:rPr lang="cs-CZ" sz="2200" dirty="0" err="1"/>
              <a:t>Corruption</a:t>
            </a:r>
            <a:r>
              <a:rPr lang="cs-CZ" sz="2200" dirty="0"/>
              <a:t> </a:t>
            </a:r>
            <a:r>
              <a:rPr lang="cs-CZ" sz="2200" dirty="0" err="1"/>
              <a:t>Impact</a:t>
            </a:r>
            <a:r>
              <a:rPr lang="cs-CZ" sz="2200" dirty="0"/>
              <a:t> </a:t>
            </a:r>
            <a:r>
              <a:rPr lang="cs-CZ" sz="2200" dirty="0" err="1"/>
              <a:t>Assessment</a:t>
            </a:r>
            <a:r>
              <a:rPr lang="cs-CZ" sz="2200" dirty="0"/>
              <a:t> – CIA</a:t>
            </a:r>
            <a:r>
              <a:rPr lang="cs-CZ" sz="2200" dirty="0" smtClean="0"/>
              <a:t>)</a:t>
            </a:r>
          </a:p>
          <a:p>
            <a:endParaRPr lang="cs-CZ" sz="2200" dirty="0"/>
          </a:p>
          <a:p>
            <a:r>
              <a:rPr lang="cs-CZ" sz="2200" b="1" dirty="0" smtClean="0"/>
              <a:t>K využití: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Metodika </a:t>
            </a:r>
            <a:r>
              <a:rPr lang="cs-CZ" sz="2200" dirty="0"/>
              <a:t>hodnocení korupčních rizik</a:t>
            </a:r>
          </a:p>
        </p:txBody>
      </p:sp>
    </p:spTree>
    <p:extLst>
      <p:ext uri="{BB962C8B-B14F-4D97-AF65-F5344CB8AC3E}">
        <p14:creationId xmlns:p14="http://schemas.microsoft.com/office/powerpoint/2010/main" val="3815586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Dopady na bezpečnost 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nebo </a:t>
            </a:r>
            <a:r>
              <a:rPr lang="cs-CZ" sz="3200" b="1" dirty="0"/>
              <a:t>obranu státu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D</a:t>
            </a:r>
            <a:r>
              <a:rPr lang="cs-CZ" sz="2200" dirty="0" smtClean="0"/>
              <a:t>opad </a:t>
            </a:r>
            <a:r>
              <a:rPr lang="cs-CZ" sz="2200" dirty="0"/>
              <a:t>na ochranu aktiv zpravodajských služeb </a:t>
            </a:r>
            <a:r>
              <a:rPr lang="cs-CZ" sz="2200" dirty="0" smtClean="0"/>
              <a:t>ČR a </a:t>
            </a:r>
            <a:r>
              <a:rPr lang="cs-CZ" sz="2200" dirty="0"/>
              <a:t>bezpečnostních sborů </a:t>
            </a:r>
            <a:r>
              <a:rPr lang="cs-CZ" sz="2200" dirty="0" smtClean="0"/>
              <a:t>ČR (osob, movitého i nemovitého majetku a vzájemné provázanosti), </a:t>
            </a:r>
            <a:r>
              <a:rPr lang="cs-CZ" sz="2200" dirty="0"/>
              <a:t>na příslušníky bezpečnostních sborů a zpravodajských služeb </a:t>
            </a:r>
            <a:r>
              <a:rPr lang="cs-CZ" sz="2200" dirty="0" smtClean="0"/>
              <a:t>se zřetelem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k </a:t>
            </a:r>
            <a:r>
              <a:rPr lang="cs-CZ" sz="2200" dirty="0"/>
              <a:t>povinnosti předávání individualizovaných osobních údajů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do </a:t>
            </a:r>
            <a:r>
              <a:rPr lang="cs-CZ" sz="2200" dirty="0"/>
              <a:t>informačních </a:t>
            </a:r>
            <a:r>
              <a:rPr lang="cs-CZ" sz="2200" dirty="0" smtClean="0"/>
              <a:t>systémů veřejné </a:t>
            </a:r>
            <a:r>
              <a:rPr lang="cs-CZ" sz="2200" dirty="0"/>
              <a:t>správy a centrálních registrů v rámci </a:t>
            </a:r>
            <a:r>
              <a:rPr lang="cs-CZ" sz="2200" dirty="0" err="1"/>
              <a:t>eGovernmentu</a:t>
            </a:r>
            <a:r>
              <a:rPr lang="cs-CZ" sz="2200" dirty="0"/>
              <a:t>, v přímé vazbě na zaměstnavatele, </a:t>
            </a:r>
            <a:r>
              <a:rPr lang="cs-CZ" sz="2200" dirty="0" smtClean="0"/>
              <a:t>orgán sociálního </a:t>
            </a:r>
            <a:r>
              <a:rPr lang="cs-CZ" sz="2200" dirty="0"/>
              <a:t>pojištění nebo orgán nemocenského </a:t>
            </a:r>
            <a:r>
              <a:rPr lang="cs-CZ" sz="2200" dirty="0" smtClean="0"/>
              <a:t>pojištění</a:t>
            </a:r>
            <a:r>
              <a:rPr lang="en-US" sz="2200" dirty="0" smtClean="0"/>
              <a:t>;</a:t>
            </a:r>
            <a:r>
              <a:rPr lang="cs-CZ" sz="2200" dirty="0" smtClean="0"/>
              <a:t> dopady a možná rizika v souvislosti s uvedením movitého a nemovitého majetku zpravodajských služeb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 smtClean="0"/>
              <a:t>bezpečnostních sborů v systémech </a:t>
            </a:r>
            <a:r>
              <a:rPr lang="cs-CZ" sz="2200" dirty="0" err="1" smtClean="0"/>
              <a:t>eGovernmentu</a:t>
            </a:r>
            <a:r>
              <a:rPr lang="cs-CZ" sz="2200" dirty="0" smtClean="0"/>
              <a:t>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182969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Hodnocení dopadů na digitální prostředí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b="1" dirty="0"/>
              <a:t>K využití: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Zásady </a:t>
            </a:r>
            <a:r>
              <a:rPr lang="cs-CZ" sz="2200" dirty="0"/>
              <a:t>pro tvorbu digitálně přívětivé </a:t>
            </a:r>
            <a:r>
              <a:rPr lang="cs-CZ" sz="2200" dirty="0" smtClean="0"/>
              <a:t>legislativy</a:t>
            </a:r>
          </a:p>
          <a:p>
            <a:pPr marL="457200" lvl="1" indent="0">
              <a:buNone/>
            </a:pPr>
            <a:endParaRPr lang="cs-CZ" sz="2200" dirty="0"/>
          </a:p>
          <a:p>
            <a:r>
              <a:rPr lang="cs-CZ" sz="2200" dirty="0" smtClean="0"/>
              <a:t>První metodický </a:t>
            </a:r>
            <a:r>
              <a:rPr lang="cs-CZ" sz="2200" dirty="0"/>
              <a:t>materiál k naplnění principu tzv. "Digitálně přívětivé </a:t>
            </a:r>
            <a:r>
              <a:rPr lang="cs-CZ" sz="2200" dirty="0" smtClean="0"/>
              <a:t>legislativy„ - jeden </a:t>
            </a:r>
            <a:r>
              <a:rPr lang="cs-CZ" sz="2200" dirty="0"/>
              <a:t>z evropských principů moderní veřejné správy a digitální agendy. </a:t>
            </a:r>
            <a:endParaRPr lang="cs-CZ" sz="2200" dirty="0" smtClean="0"/>
          </a:p>
          <a:p>
            <a:r>
              <a:rPr lang="cs-CZ" sz="2200" dirty="0" smtClean="0"/>
              <a:t>Správně </a:t>
            </a:r>
            <a:r>
              <a:rPr lang="cs-CZ" sz="2200" dirty="0"/>
              <a:t>formulovaná legislativa je základem pro efektivní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 </a:t>
            </a:r>
            <a:r>
              <a:rPr lang="cs-CZ" sz="2200" dirty="0"/>
              <a:t>optimalizovaný výkon veřejné správy, a to s využitím moderních a propojených informačních systémů</a:t>
            </a:r>
            <a:r>
              <a:rPr lang="cs-CZ" sz="2200" dirty="0" smtClean="0"/>
              <a:t>.</a:t>
            </a:r>
          </a:p>
          <a:p>
            <a:r>
              <a:rPr lang="cs-CZ" sz="2200" dirty="0" smtClean="0"/>
              <a:t>10 zásad a postup pro ověření naplnění těchto zásad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při </a:t>
            </a:r>
            <a:r>
              <a:rPr lang="cs-CZ" sz="2200" dirty="0" smtClean="0"/>
              <a:t>přípravě legislativních návrhů (20 kontrolních otázek).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382641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Nedostatky v praxi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b="1" dirty="0" smtClean="0"/>
              <a:t>Opomenutí vyhodnotit specifické dopady u preferované varianty řešení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zpravidla uvedeny v důvodové zprávě/odůvodnění,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ale </a:t>
            </a:r>
            <a:r>
              <a:rPr lang="cs-CZ" sz="2200" dirty="0" smtClean="0"/>
              <a:t>zároveň jsou nedílnou součástí Závěrečné zprávy RIA a přehledu dopadů</a:t>
            </a:r>
          </a:p>
          <a:p>
            <a:r>
              <a:rPr lang="cs-CZ" sz="2200" b="1" dirty="0" smtClean="0"/>
              <a:t>Kde je to relevantní, vyhodnocovat i některé </a:t>
            </a:r>
            <a:r>
              <a:rPr lang="cs-CZ" sz="2200" b="1" dirty="0" err="1" smtClean="0"/>
              <a:t>subdopady</a:t>
            </a:r>
            <a:r>
              <a:rPr lang="cs-CZ" sz="2200" b="1" dirty="0" smtClean="0"/>
              <a:t> </a:t>
            </a:r>
            <a:r>
              <a:rPr lang="cs-CZ" sz="2200" b="1" dirty="0" smtClean="0"/>
              <a:t/>
            </a:r>
            <a:br>
              <a:rPr lang="cs-CZ" sz="2200" b="1" dirty="0" smtClean="0"/>
            </a:br>
            <a:r>
              <a:rPr lang="cs-CZ" sz="2200" b="1" dirty="0" smtClean="0"/>
              <a:t>v </a:t>
            </a:r>
            <a:r>
              <a:rPr lang="cs-CZ" sz="2200" b="1" dirty="0" smtClean="0"/>
              <a:t>rámci specifických dopadů </a:t>
            </a:r>
          </a:p>
          <a:p>
            <a:pPr marL="0" indent="0">
              <a:buNone/>
            </a:pPr>
            <a:r>
              <a:rPr lang="cs-CZ" sz="2200" dirty="0" smtClean="0"/>
              <a:t>	sociální dopady     dopady na rodiny</a:t>
            </a:r>
          </a:p>
          <a:p>
            <a:pPr marL="0" indent="0">
              <a:buNone/>
            </a:pPr>
            <a:r>
              <a:rPr lang="cs-CZ" sz="2200" dirty="0" smtClean="0"/>
              <a:t>	dopady na podnikatelské prostředí      digitální 	dopady</a:t>
            </a:r>
            <a:endParaRPr lang="cs-CZ" sz="2200" dirty="0"/>
          </a:p>
        </p:txBody>
      </p:sp>
      <p:sp>
        <p:nvSpPr>
          <p:cNvPr id="5" name="Šipka doprava 4"/>
          <p:cNvSpPr/>
          <p:nvPr/>
        </p:nvSpPr>
        <p:spPr>
          <a:xfrm>
            <a:off x="5883172" y="4754804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Šipka doprava 7"/>
          <p:cNvSpPr/>
          <p:nvPr/>
        </p:nvSpPr>
        <p:spPr>
          <a:xfrm>
            <a:off x="3491880" y="4365104"/>
            <a:ext cx="21602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315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Identifikace a hodnocení</a:t>
            </a:r>
            <a:br>
              <a:rPr lang="cs-CZ" sz="3200" b="1" dirty="0" smtClean="0"/>
            </a:br>
            <a:r>
              <a:rPr lang="cs-CZ" sz="3200" b="1" dirty="0" smtClean="0"/>
              <a:t>specifických dopadů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Identifikace </a:t>
            </a:r>
            <a:r>
              <a:rPr lang="cs-CZ" sz="2200" dirty="0"/>
              <a:t>dopadů a zhodnocení těch nejvýznamnějších jsou klíčové v procesu </a:t>
            </a:r>
            <a:r>
              <a:rPr lang="cs-CZ" sz="2200" dirty="0" smtClean="0"/>
              <a:t>RIA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součást </a:t>
            </a:r>
            <a:r>
              <a:rPr lang="cs-CZ" sz="2200" dirty="0"/>
              <a:t>Závěrečné zprávy RIA a důvodové zprávy/odůvodnění podle Legislativních pravidel vlády</a:t>
            </a:r>
          </a:p>
          <a:p>
            <a:r>
              <a:rPr lang="cs-CZ" sz="2200" dirty="0"/>
              <a:t>Dopady se </a:t>
            </a:r>
            <a:r>
              <a:rPr lang="cs-CZ" sz="2200" b="1" dirty="0"/>
              <a:t>identifikují</a:t>
            </a:r>
            <a:r>
              <a:rPr lang="cs-CZ" sz="2200" dirty="0"/>
              <a:t> již </a:t>
            </a:r>
            <a:r>
              <a:rPr lang="cs-CZ" sz="2200" b="1" dirty="0"/>
              <a:t>v rámci plánování nové právní úpravy</a:t>
            </a:r>
            <a:r>
              <a:rPr lang="cs-CZ" sz="2200" dirty="0"/>
              <a:t> - Přehled dopadů návrhu právního předpisu. </a:t>
            </a:r>
          </a:p>
          <a:p>
            <a:r>
              <a:rPr lang="cs-CZ" sz="2200" dirty="0" smtClean="0"/>
              <a:t>Pro </a:t>
            </a:r>
            <a:r>
              <a:rPr lang="cs-CZ" sz="2200" dirty="0"/>
              <a:t>správné hodnocení </a:t>
            </a:r>
            <a:r>
              <a:rPr lang="cs-CZ" sz="2200" dirty="0" smtClean="0"/>
              <a:t>lze </a:t>
            </a:r>
            <a:r>
              <a:rPr lang="cs-CZ" sz="2200" dirty="0"/>
              <a:t>využít veřejně dostupné </a:t>
            </a:r>
            <a:r>
              <a:rPr lang="cs-CZ" sz="2200" b="1" dirty="0"/>
              <a:t>doprovodné metodiky</a:t>
            </a:r>
            <a:r>
              <a:rPr lang="cs-CZ" sz="2200" dirty="0"/>
              <a:t>.</a:t>
            </a:r>
          </a:p>
          <a:p>
            <a:r>
              <a:rPr lang="cs-CZ" sz="2200" dirty="0" smtClean="0"/>
              <a:t>Zda </a:t>
            </a:r>
            <a:r>
              <a:rPr lang="cs-CZ" sz="2200" dirty="0"/>
              <a:t>byly předpokládané dopady v praxi dosaženy, je třeba sledovat a dále vyhodnotit, např. v rámci ex post evaluace právního předpisu</a:t>
            </a:r>
            <a:r>
              <a:rPr lang="cs-CZ" sz="2200" dirty="0" smtClean="0"/>
              <a:t>.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296751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1844824"/>
            <a:ext cx="7128792" cy="4536504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Děkujeme Vám za pozornost!</a:t>
            </a:r>
            <a:r>
              <a:rPr lang="cs-CZ" sz="2400" b="1" smtClean="0">
                <a:solidFill>
                  <a:srgbClr val="1F497D"/>
                </a:solidFill>
              </a:rPr>
              <a:t/>
            </a:r>
            <a:br>
              <a:rPr lang="cs-CZ" sz="2400" b="1" smtClean="0">
                <a:solidFill>
                  <a:srgbClr val="1F497D"/>
                </a:solidFill>
              </a:rPr>
            </a:br>
            <a:endParaRPr lang="cs-CZ" sz="2400" b="1" smtClean="0">
              <a:solidFill>
                <a:srgbClr val="1F497D"/>
              </a:solidFill>
            </a:endParaRPr>
          </a:p>
          <a:p>
            <a:endParaRPr lang="cs-CZ" sz="2000" b="1" dirty="0">
              <a:solidFill>
                <a:schemeClr val="tx1"/>
              </a:solidFill>
            </a:endParaRPr>
          </a:p>
          <a:p>
            <a:r>
              <a:rPr lang="cs-CZ" sz="2200" b="1" dirty="0">
                <a:solidFill>
                  <a:schemeClr val="tx1"/>
                </a:solidFill>
              </a:rPr>
              <a:t>Mgr. </a:t>
            </a:r>
            <a:r>
              <a:rPr lang="cs-CZ" sz="2200" b="1" dirty="0" smtClean="0">
                <a:solidFill>
                  <a:schemeClr val="tx1"/>
                </a:solidFill>
              </a:rPr>
              <a:t>Radana Kubová, Ph.D.</a:t>
            </a:r>
          </a:p>
          <a:p>
            <a:r>
              <a:rPr lang="cs-CZ" sz="2200" b="1" dirty="0" smtClean="0">
                <a:solidFill>
                  <a:schemeClr val="tx1"/>
                </a:solidFill>
              </a:rPr>
              <a:t>Mgr. Soňa </a:t>
            </a:r>
            <a:r>
              <a:rPr lang="cs-CZ" sz="2200" b="1" dirty="0" err="1" smtClean="0">
                <a:solidFill>
                  <a:schemeClr val="tx1"/>
                </a:solidFill>
              </a:rPr>
              <a:t>Mačejová</a:t>
            </a:r>
            <a:endParaRPr lang="cs-CZ" sz="2200" b="1" dirty="0">
              <a:solidFill>
                <a:schemeClr val="tx1"/>
              </a:solidFill>
            </a:endParaRPr>
          </a:p>
          <a:p>
            <a:r>
              <a:rPr lang="cs-CZ" sz="2200" dirty="0" err="1" smtClean="0">
                <a:solidFill>
                  <a:schemeClr val="tx1"/>
                </a:solidFill>
                <a:hlinkClick r:id="rId2"/>
              </a:rPr>
              <a:t>kubova.radana</a:t>
            </a:r>
            <a:r>
              <a:rPr lang="en-US" sz="2200" dirty="0" smtClean="0">
                <a:solidFill>
                  <a:schemeClr val="tx1"/>
                </a:solidFill>
                <a:hlinkClick r:id="rId2"/>
              </a:rPr>
              <a:t>@</a:t>
            </a:r>
            <a:r>
              <a:rPr lang="cs-CZ" sz="2200" dirty="0" smtClean="0">
                <a:solidFill>
                  <a:schemeClr val="tx1"/>
                </a:solidFill>
                <a:hlinkClick r:id="rId2"/>
              </a:rPr>
              <a:t>vlada.cz</a:t>
            </a:r>
          </a:p>
          <a:p>
            <a:r>
              <a:rPr lang="cs-CZ" sz="2200" dirty="0" err="1" smtClean="0">
                <a:solidFill>
                  <a:schemeClr val="tx1"/>
                </a:solidFill>
                <a:hlinkClick r:id="rId2"/>
              </a:rPr>
              <a:t>macejova.sona</a:t>
            </a:r>
            <a:r>
              <a:rPr lang="en-US" sz="2200" dirty="0" smtClean="0">
                <a:solidFill>
                  <a:schemeClr val="tx1"/>
                </a:solidFill>
                <a:hlinkClick r:id="rId2"/>
              </a:rPr>
              <a:t>@</a:t>
            </a:r>
            <a:r>
              <a:rPr lang="cs-CZ" sz="2200" dirty="0" smtClean="0">
                <a:solidFill>
                  <a:schemeClr val="tx1"/>
                </a:solidFill>
                <a:hlinkClick r:id="rId2"/>
              </a:rPr>
              <a:t>vlada.cz</a:t>
            </a:r>
          </a:p>
          <a:p>
            <a:pPr>
              <a:spcAft>
                <a:spcPts val="1200"/>
              </a:spcAft>
            </a:pPr>
            <a:r>
              <a:rPr lang="cs-CZ" sz="2200" dirty="0" smtClean="0">
                <a:solidFill>
                  <a:schemeClr val="tx1"/>
                </a:solidFill>
                <a:hlinkClick r:id="rId3"/>
              </a:rPr>
              <a:t>ria@vlada.cz</a:t>
            </a:r>
            <a:endParaRPr lang="cs-CZ" sz="2200" dirty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4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754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Postupy nezbytné pro správnou identifikaci dopadů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sz="2400" dirty="0" smtClean="0"/>
          </a:p>
          <a:p>
            <a:pPr>
              <a:spcAft>
                <a:spcPts val="600"/>
              </a:spcAft>
            </a:pPr>
            <a:r>
              <a:rPr lang="cs-CZ" sz="2400" dirty="0" smtClean="0"/>
              <a:t>Nutnost </a:t>
            </a:r>
            <a:r>
              <a:rPr lang="cs-CZ" sz="2400" b="1" dirty="0" smtClean="0"/>
              <a:t>správně definovat problém a </a:t>
            </a:r>
            <a:r>
              <a:rPr lang="cs-CZ" sz="2400" b="1" dirty="0"/>
              <a:t>cíle </a:t>
            </a:r>
            <a:r>
              <a:rPr lang="cs-CZ" sz="2400" dirty="0"/>
              <a:t>navrhovaného právního předpisu (resp. cílový stav</a:t>
            </a:r>
            <a:r>
              <a:rPr lang="cs-CZ" sz="2400" dirty="0" smtClean="0"/>
              <a:t>)</a:t>
            </a:r>
            <a:endParaRPr lang="cs-CZ" sz="2400" dirty="0"/>
          </a:p>
          <a:p>
            <a:pPr>
              <a:spcAft>
                <a:spcPts val="600"/>
              </a:spcAft>
            </a:pPr>
            <a:r>
              <a:rPr lang="cs-CZ" sz="2400" dirty="0" smtClean="0"/>
              <a:t>Uplatnění </a:t>
            </a:r>
            <a:r>
              <a:rPr lang="cs-CZ" sz="2400" b="1" dirty="0"/>
              <a:t>přístupu</a:t>
            </a:r>
            <a:r>
              <a:rPr lang="cs-CZ" sz="2400" dirty="0"/>
              <a:t>, kdy je příprava právních předpisů založena na dostatečné evidenci/důkazech </a:t>
            </a:r>
            <a:r>
              <a:rPr lang="cs-CZ" sz="2400" dirty="0" smtClean="0"/>
              <a:t/>
            </a:r>
            <a:br>
              <a:rPr lang="cs-CZ" sz="2400" dirty="0" smtClean="0"/>
            </a:br>
            <a:r>
              <a:rPr lang="cs-CZ" sz="2400" dirty="0" smtClean="0"/>
              <a:t>(</a:t>
            </a:r>
            <a:r>
              <a:rPr lang="cs-CZ" sz="2400" dirty="0"/>
              <a:t>datech a poznatcích, tzv. </a:t>
            </a:r>
            <a:r>
              <a:rPr lang="cs-CZ" sz="2400" b="1" dirty="0"/>
              <a:t>evidence-</a:t>
            </a:r>
            <a:r>
              <a:rPr lang="cs-CZ" sz="2400" b="1" dirty="0" err="1"/>
              <a:t>based</a:t>
            </a:r>
            <a:r>
              <a:rPr lang="cs-CZ" sz="2400" dirty="0" smtClean="0"/>
              <a:t>)</a:t>
            </a:r>
            <a:endParaRPr lang="cs-CZ" sz="2400" dirty="0"/>
          </a:p>
          <a:p>
            <a:r>
              <a:rPr lang="cs-CZ" sz="2400" dirty="0"/>
              <a:t>Důsledné provádění </a:t>
            </a:r>
            <a:r>
              <a:rPr lang="cs-CZ" sz="2400" b="1" dirty="0"/>
              <a:t>konzultací s dotčenými </a:t>
            </a:r>
            <a:r>
              <a:rPr lang="cs-CZ" sz="2400" b="1" dirty="0" smtClean="0"/>
              <a:t>subjekty</a:t>
            </a:r>
            <a:r>
              <a:rPr lang="cs-CZ" sz="2400" dirty="0" smtClean="0"/>
              <a:t> (analýza a ověření dat), </a:t>
            </a:r>
            <a:r>
              <a:rPr lang="cs-CZ" sz="2400" b="1" dirty="0"/>
              <a:t>vlastní sběr </a:t>
            </a:r>
            <a:r>
              <a:rPr lang="cs-CZ" sz="2400" b="1" dirty="0" smtClean="0"/>
              <a:t>dat</a:t>
            </a:r>
            <a:endParaRPr lang="cs-CZ" sz="2400" dirty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148038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Posuzování specifických dopadů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cs-CZ" sz="2200" dirty="0"/>
              <a:t>Významné dopady je třeba posoudit </a:t>
            </a:r>
            <a:r>
              <a:rPr lang="cs-CZ" sz="2200" b="1" dirty="0"/>
              <a:t>kvalitativně a tam, kde je to možné, </a:t>
            </a:r>
            <a:r>
              <a:rPr lang="cs-CZ" sz="2200" b="1" dirty="0" smtClean="0"/>
              <a:t>kvantitativně</a:t>
            </a:r>
            <a:endParaRPr lang="cs-CZ" sz="2200" dirty="0"/>
          </a:p>
          <a:p>
            <a:pPr>
              <a:spcAft>
                <a:spcPts val="600"/>
              </a:spcAft>
            </a:pPr>
            <a:r>
              <a:rPr lang="cs-CZ" sz="2200" dirty="0" smtClean="0"/>
              <a:t>Dopady je třeba posuzovat </a:t>
            </a:r>
            <a:r>
              <a:rPr lang="cs-CZ" sz="2200" b="1" dirty="0" smtClean="0"/>
              <a:t>ve strukturované podobě dle jednotlivých specifických oblastí a skupin dotčených subjektů</a:t>
            </a:r>
            <a:r>
              <a:rPr lang="cs-CZ" sz="2200" dirty="0" smtClean="0"/>
              <a:t>, na které dopadají (nejdříve identifikovat dotčené subjekty</a:t>
            </a:r>
            <a:r>
              <a:rPr lang="cs-CZ" sz="2200" dirty="0" smtClean="0"/>
              <a:t>) </a:t>
            </a:r>
            <a:endParaRPr lang="cs-CZ" sz="2200" dirty="0" smtClean="0"/>
          </a:p>
          <a:p>
            <a:pPr>
              <a:spcAft>
                <a:spcPts val="600"/>
              </a:spcAft>
            </a:pPr>
            <a:r>
              <a:rPr lang="cs-CZ" sz="2200" dirty="0" smtClean="0"/>
              <a:t>Aplikace </a:t>
            </a:r>
            <a:r>
              <a:rPr lang="cs-CZ" sz="2200" b="1" dirty="0" smtClean="0"/>
              <a:t>principu proporcionality</a:t>
            </a:r>
          </a:p>
          <a:p>
            <a:r>
              <a:rPr lang="cs-CZ" sz="2200" b="1" dirty="0" smtClean="0"/>
              <a:t>Transparentnost a srozumitelnost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966121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Přehled specifických dopadů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 smtClean="0"/>
              <a:t>Hospodářský a finanční dopad na státní rozpočet a ostatní veřejné rozpočty</a:t>
            </a:r>
          </a:p>
          <a:p>
            <a:r>
              <a:rPr lang="cs-CZ" dirty="0" smtClean="0"/>
              <a:t>Dopady na mezinárodní konkurenceschopnost</a:t>
            </a:r>
          </a:p>
          <a:p>
            <a:r>
              <a:rPr lang="cs-CZ" dirty="0" smtClean="0"/>
              <a:t>Dopady na podnikatelské prostředí</a:t>
            </a:r>
          </a:p>
          <a:p>
            <a:r>
              <a:rPr lang="cs-CZ" dirty="0" smtClean="0"/>
              <a:t>Dopady na územní samosprávné celky</a:t>
            </a:r>
          </a:p>
          <a:p>
            <a:r>
              <a:rPr lang="cs-CZ" dirty="0" smtClean="0"/>
              <a:t>Sociální dopady</a:t>
            </a:r>
          </a:p>
          <a:p>
            <a:r>
              <a:rPr lang="cs-CZ" dirty="0" smtClean="0"/>
              <a:t>Dopady na spotřebitele</a:t>
            </a:r>
          </a:p>
          <a:p>
            <a:r>
              <a:rPr lang="cs-CZ" dirty="0" smtClean="0"/>
              <a:t>Dopady na životní prostředí </a:t>
            </a:r>
          </a:p>
          <a:p>
            <a:r>
              <a:rPr lang="cs-CZ" dirty="0" smtClean="0"/>
              <a:t>Dopady ve vztahu k zákazu diskriminace a ve vztahu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k </a:t>
            </a:r>
            <a:r>
              <a:rPr lang="cs-CZ" dirty="0" smtClean="0"/>
              <a:t>rovnosti žen a mužů</a:t>
            </a:r>
          </a:p>
          <a:p>
            <a:r>
              <a:rPr lang="cs-CZ" dirty="0" smtClean="0"/>
              <a:t>Dopady na výkon státní statistické služby</a:t>
            </a:r>
          </a:p>
          <a:p>
            <a:r>
              <a:rPr lang="cs-CZ" dirty="0" smtClean="0"/>
              <a:t>Korupční rizika</a:t>
            </a:r>
          </a:p>
          <a:p>
            <a:r>
              <a:rPr lang="cs-CZ" dirty="0" smtClean="0"/>
              <a:t>Dopady na bezpečnost nebo obranu státu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8935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b="1" dirty="0" smtClean="0"/>
              <a:t>Dopad </a:t>
            </a:r>
            <a:r>
              <a:rPr lang="cs-CZ" sz="3200" b="1" dirty="0"/>
              <a:t>na státní rozpočet a ostatní veřejné </a:t>
            </a:r>
            <a:r>
              <a:rPr lang="cs-CZ" sz="3200" b="1" dirty="0" smtClean="0"/>
              <a:t>rozpočty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Předpokládaný hospodářský a finanční dopad navrhované právní úpravy</a:t>
            </a:r>
          </a:p>
          <a:p>
            <a:r>
              <a:rPr lang="cs-CZ" sz="2200" dirty="0" smtClean="0"/>
              <a:t>Tyto </a:t>
            </a:r>
            <a:r>
              <a:rPr lang="cs-CZ" sz="2200" b="1" dirty="0" smtClean="0"/>
              <a:t>dopady musejí být kvantifikovány </a:t>
            </a:r>
            <a:r>
              <a:rPr lang="cs-CZ" sz="2200" dirty="0" smtClean="0"/>
              <a:t>a nalezen způsob jejich zajištění.</a:t>
            </a:r>
          </a:p>
          <a:p>
            <a:r>
              <a:rPr lang="cs-CZ" sz="2200" b="1" dirty="0" smtClean="0"/>
              <a:t>K využití: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Metodika </a:t>
            </a:r>
            <a:r>
              <a:rPr lang="cs-CZ" sz="2200" dirty="0"/>
              <a:t>pro stanovení plánovaných nákladů na výkon státní správy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/>
              <a:t>Metodika pro měření celkových nákladů na plnění povinností vyplývajících z regulace</a:t>
            </a:r>
            <a:endParaRPr lang="cs-CZ" sz="2200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56246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/>
          </a:bodyPr>
          <a:lstStyle/>
          <a:p>
            <a:r>
              <a:rPr lang="cs-CZ" sz="3200" b="1" dirty="0"/>
              <a:t>Dopady na mezinárodní konkurenceschopnost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Dopady </a:t>
            </a:r>
            <a:r>
              <a:rPr lang="cs-CZ" sz="2200" dirty="0"/>
              <a:t>a faktory ovlivňující </a:t>
            </a:r>
            <a:r>
              <a:rPr lang="cs-CZ" sz="2200" u="sng" dirty="0" smtClean="0"/>
              <a:t>mezinárodní</a:t>
            </a:r>
            <a:r>
              <a:rPr lang="cs-CZ" sz="2200" dirty="0" smtClean="0"/>
              <a:t> hospodářskou konkurenceschopnost </a:t>
            </a:r>
            <a:r>
              <a:rPr lang="cs-CZ" sz="2200" dirty="0"/>
              <a:t>ČR v kontextu výše hospodářského růstu, </a:t>
            </a:r>
            <a:r>
              <a:rPr lang="cs-CZ" sz="2200" dirty="0" smtClean="0"/>
              <a:t>dopady </a:t>
            </a:r>
            <a:r>
              <a:rPr lang="cs-CZ" sz="2200" dirty="0"/>
              <a:t>na inovační a </a:t>
            </a:r>
            <a:r>
              <a:rPr lang="cs-CZ" sz="2200" dirty="0" smtClean="0"/>
              <a:t>investiční činnost </a:t>
            </a:r>
            <a:r>
              <a:rPr lang="cs-CZ" sz="2200" dirty="0"/>
              <a:t>a na zaměstnanost, dopady na konkurenční postavení firem </a:t>
            </a:r>
            <a:r>
              <a:rPr lang="cs-CZ" sz="2200" dirty="0" smtClean="0"/>
              <a:t>se sídlem v </a:t>
            </a:r>
            <a:r>
              <a:rPr lang="cs-CZ" sz="2200" dirty="0"/>
              <a:t>ČR jak na vnitřním trhu EU</a:t>
            </a:r>
            <a:r>
              <a:rPr lang="cs-CZ" sz="2200" dirty="0" smtClean="0"/>
              <a:t>, tak </a:t>
            </a:r>
            <a:r>
              <a:rPr lang="cs-CZ" sz="2200" dirty="0"/>
              <a:t>ve vztahu k třetím zemím</a:t>
            </a:r>
            <a:r>
              <a:rPr lang="cs-CZ" sz="2200" dirty="0" smtClean="0"/>
              <a:t>.</a:t>
            </a:r>
          </a:p>
          <a:p>
            <a:r>
              <a:rPr lang="cs-CZ" sz="2200" b="1" dirty="0"/>
              <a:t>K využití: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 smtClean="0"/>
              <a:t>Metodika </a:t>
            </a:r>
            <a:r>
              <a:rPr lang="cs-CZ" sz="2200" dirty="0"/>
              <a:t>hodnocení dopadů regulace na konkurenceschopnost </a:t>
            </a:r>
          </a:p>
        </p:txBody>
      </p:sp>
    </p:spTree>
    <p:extLst>
      <p:ext uri="{BB962C8B-B14F-4D97-AF65-F5344CB8AC3E}">
        <p14:creationId xmlns:p14="http://schemas.microsoft.com/office/powerpoint/2010/main" val="4156423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Dopady na podnikatelské </a:t>
            </a:r>
            <a:r>
              <a:rPr lang="cs-CZ" sz="3200" b="1" dirty="0" smtClean="0"/>
              <a:t>prostředí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 smtClean="0"/>
              <a:t>Rozlišení ve vazbě na velikost podnikatelských subjektů (OSVČ, MSP), dopady na trh práce a další</a:t>
            </a:r>
            <a:r>
              <a:rPr lang="cs-CZ" sz="2200" dirty="0" smtClean="0"/>
              <a:t>)</a:t>
            </a:r>
            <a:endParaRPr lang="cs-CZ" sz="2200" dirty="0" smtClean="0"/>
          </a:p>
          <a:p>
            <a:r>
              <a:rPr lang="cs-CZ" sz="2200" b="1" dirty="0" smtClean="0"/>
              <a:t>K využití: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/>
              <a:t>Metodika měření a přeměřování administrativní zátěže podnikatelů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/>
              <a:t>Metodika pro měření celkových nákladů na plnění povinností vyplývajících z regulace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0"/>
              <a:t>Metodika hodnocení dopadů regulace na malé a střední podniky</a:t>
            </a:r>
          </a:p>
        </p:txBody>
      </p:sp>
    </p:spTree>
    <p:extLst>
      <p:ext uri="{BB962C8B-B14F-4D97-AF65-F5344CB8AC3E}">
        <p14:creationId xmlns:p14="http://schemas.microsoft.com/office/powerpoint/2010/main" val="1888008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Dopady na územní samosprávné </a:t>
            </a:r>
            <a:r>
              <a:rPr lang="cs-CZ" sz="3200" b="1" dirty="0" smtClean="0"/>
              <a:t>celky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200" dirty="0"/>
              <a:t>K</a:t>
            </a:r>
            <a:r>
              <a:rPr lang="cs-CZ" sz="2200" dirty="0" smtClean="0"/>
              <a:t>raje</a:t>
            </a:r>
            <a:r>
              <a:rPr lang="cs-CZ" sz="2200" dirty="0"/>
              <a:t>, obce </a:t>
            </a:r>
          </a:p>
          <a:p>
            <a:r>
              <a:rPr lang="cs-CZ" sz="2200" dirty="0" smtClean="0"/>
              <a:t>V </a:t>
            </a:r>
            <a:r>
              <a:rPr lang="cs-CZ" sz="2200" dirty="0"/>
              <a:t>případě, že je součástí navrhované </a:t>
            </a:r>
            <a:r>
              <a:rPr lang="cs-CZ" sz="2200" dirty="0" smtClean="0"/>
              <a:t>právní úpravy </a:t>
            </a:r>
            <a:r>
              <a:rPr lang="cs-CZ" sz="2200" dirty="0"/>
              <a:t>rovněž návrh na přenesený výkon státní správy na územní </a:t>
            </a:r>
            <a:r>
              <a:rPr lang="cs-CZ" sz="2200" dirty="0" smtClean="0"/>
              <a:t>samosprávu </a:t>
            </a:r>
            <a:endParaRPr lang="cs-CZ" sz="2200" dirty="0" smtClean="0"/>
          </a:p>
          <a:p>
            <a:r>
              <a:rPr lang="cs-CZ" sz="2200" dirty="0" smtClean="0"/>
              <a:t>Vyhodnocení rozsahu </a:t>
            </a:r>
            <a:r>
              <a:rPr lang="cs-CZ" sz="2200" dirty="0"/>
              <a:t>přenesené působnosti a druhu územních samosprávných celků, na které je přenos </a:t>
            </a:r>
            <a:r>
              <a:rPr lang="cs-CZ" sz="2200" dirty="0" smtClean="0"/>
              <a:t>výkonu státní </a:t>
            </a:r>
            <a:r>
              <a:rPr lang="cs-CZ" sz="2200" dirty="0"/>
              <a:t>správy </a:t>
            </a:r>
            <a:r>
              <a:rPr lang="cs-CZ" sz="2200" dirty="0" smtClean="0"/>
              <a:t>navrhován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355314679"/>
      </p:ext>
    </p:extLst>
  </p:cSld>
  <p:clrMapOvr>
    <a:masterClrMapping/>
  </p:clrMapOvr>
</p:sld>
</file>

<file path=ppt/theme/theme1.xml><?xml version="1.0" encoding="utf-8"?>
<a:theme xmlns:a="http://schemas.openxmlformats.org/drawingml/2006/main" name="Popis stávajícího stavu_RK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Popis stávajícího stavu_RK</Template>
  <TotalTime>922</TotalTime>
  <Words>759</Words>
  <Application>Microsoft Office PowerPoint</Application>
  <PresentationFormat>Předvádění na obrazovce (4:3)</PresentationFormat>
  <Paragraphs>108</Paragraphs>
  <Slides>20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20</vt:i4>
      </vt:variant>
    </vt:vector>
  </HeadingPairs>
  <TitlesOfParts>
    <vt:vector size="22" baseType="lpstr">
      <vt:lpstr>Popis stávajícího stavu_RK</vt:lpstr>
      <vt:lpstr>prezentace</vt:lpstr>
      <vt:lpstr>Prezentace aplikace PowerPoint</vt:lpstr>
      <vt:lpstr>Identifikace a hodnocení specifických dopadů</vt:lpstr>
      <vt:lpstr>Postupy nezbytné pro správnou identifikaci dopadů</vt:lpstr>
      <vt:lpstr>Posuzování specifických dopadů</vt:lpstr>
      <vt:lpstr>Přehled specifických dopadů</vt:lpstr>
      <vt:lpstr>Dopad na státní rozpočet a ostatní veřejné rozpočty</vt:lpstr>
      <vt:lpstr>Dopady na mezinárodní konkurenceschopnost</vt:lpstr>
      <vt:lpstr>Dopady na podnikatelské prostředí</vt:lpstr>
      <vt:lpstr>Dopady na územní samosprávné celky</vt:lpstr>
      <vt:lpstr>Sociální dopady</vt:lpstr>
      <vt:lpstr>Dopady ve vztahu k ochraně soukromí  a osobních údajů</vt:lpstr>
      <vt:lpstr>Dopady na spotřebitele</vt:lpstr>
      <vt:lpstr>Dopady na životní prostředí </vt:lpstr>
      <vt:lpstr>Dopady ve vztahu k zákazu diskriminace a ve vztahu k rovnosti mužů a žen</vt:lpstr>
      <vt:lpstr>Dopady na výkon státní statistické služby</vt:lpstr>
      <vt:lpstr>Korupční rizika (viz dále)</vt:lpstr>
      <vt:lpstr>Dopady na bezpečnost  nebo obranu státu</vt:lpstr>
      <vt:lpstr>Hodnocení dopadů na digitální prostředí</vt:lpstr>
      <vt:lpstr>Nedostatky v praxi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Kubová Radana</dc:creator>
  <cp:lastModifiedBy>Soňa Mačejová</cp:lastModifiedBy>
  <cp:revision>102</cp:revision>
  <cp:lastPrinted>2016-05-12T11:23:06Z</cp:lastPrinted>
  <dcterms:created xsi:type="dcterms:W3CDTF">2018-01-10T14:49:16Z</dcterms:created>
  <dcterms:modified xsi:type="dcterms:W3CDTF">2018-04-20T05:40:25Z</dcterms:modified>
</cp:coreProperties>
</file>